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76" r:id="rId4"/>
  </p:sldMasterIdLst>
  <p:notesMasterIdLst>
    <p:notesMasterId r:id="rId26"/>
  </p:notesMasterIdLst>
  <p:handoutMasterIdLst>
    <p:handoutMasterId r:id="rId27"/>
  </p:handoutMasterIdLst>
  <p:sldIdLst>
    <p:sldId id="256" r:id="rId5"/>
    <p:sldId id="257" r:id="rId6"/>
    <p:sldId id="258" r:id="rId7"/>
    <p:sldId id="259" r:id="rId8"/>
    <p:sldId id="261" r:id="rId9"/>
    <p:sldId id="262" r:id="rId10"/>
    <p:sldId id="264" r:id="rId11"/>
    <p:sldId id="260" r:id="rId12"/>
    <p:sldId id="265" r:id="rId13"/>
    <p:sldId id="267" r:id="rId14"/>
    <p:sldId id="266" r:id="rId15"/>
    <p:sldId id="269" r:id="rId16"/>
    <p:sldId id="270" r:id="rId17"/>
    <p:sldId id="271" r:id="rId18"/>
    <p:sldId id="272" r:id="rId19"/>
    <p:sldId id="273" r:id="rId20"/>
    <p:sldId id="274" r:id="rId21"/>
    <p:sldId id="275" r:id="rId22"/>
    <p:sldId id="276" r:id="rId23"/>
    <p:sldId id="277" r:id="rId24"/>
    <p:sldId id="26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6B7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5" d="100"/>
          <a:sy n="115" d="100"/>
        </p:scale>
        <p:origin x="372" y="108"/>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564E9C-DC4B-4FCA-A45C-7A2A68ABF190}" type="doc">
      <dgm:prSet loTypeId="urn:microsoft.com/office/officeart/2018/5/layout/IconCircleLabelList" loCatId="icon" qsTypeId="urn:microsoft.com/office/officeart/2005/8/quickstyle/simple1" qsCatId="simple" csTypeId="urn:microsoft.com/office/officeart/2018/5/colors/Iconchunking_neutralicon_colorful5" csCatId="colorful" phldr="1"/>
      <dgm:spPr/>
      <dgm:t>
        <a:bodyPr/>
        <a:lstStyle/>
        <a:p>
          <a:endParaRPr lang="en-US"/>
        </a:p>
      </dgm:t>
    </dgm:pt>
    <dgm:pt modelId="{0C85100E-26AF-40B3-97DF-19C4EC3CCEC0}">
      <dgm:prSet custT="1"/>
      <dgm:spPr/>
      <dgm:t>
        <a:bodyPr/>
        <a:lstStyle/>
        <a:p>
          <a:pPr>
            <a:lnSpc>
              <a:spcPct val="100000"/>
            </a:lnSpc>
            <a:defRPr cap="all"/>
          </a:pPr>
          <a:r>
            <a:rPr lang="en-US" sz="1400" cap="none" dirty="0" smtClean="0"/>
            <a:t>Environmental</a:t>
          </a:r>
        </a:p>
        <a:p>
          <a:pPr>
            <a:lnSpc>
              <a:spcPct val="100000"/>
            </a:lnSpc>
            <a:defRPr cap="all"/>
          </a:pPr>
          <a:r>
            <a:rPr lang="en-US" sz="1400" cap="none" dirty="0" smtClean="0"/>
            <a:t> Dimension</a:t>
          </a:r>
          <a:endParaRPr lang="en-US" sz="1400" cap="none" dirty="0"/>
        </a:p>
      </dgm:t>
    </dgm:pt>
    <dgm:pt modelId="{83E371DD-FB17-4628-859D-A2979B7D3099}" type="parTrans" cxnId="{FD66337D-8FE8-48E6-BE0F-CFD328BEE42E}">
      <dgm:prSet/>
      <dgm:spPr/>
      <dgm:t>
        <a:bodyPr/>
        <a:lstStyle/>
        <a:p>
          <a:endParaRPr lang="en-US" sz="1800"/>
        </a:p>
      </dgm:t>
    </dgm:pt>
    <dgm:pt modelId="{8A672CE1-4528-44AE-9157-DA340C2CD5DB}" type="sibTrans" cxnId="{FD66337D-8FE8-48E6-BE0F-CFD328BEE42E}">
      <dgm:prSet/>
      <dgm:spPr/>
      <dgm:t>
        <a:bodyPr/>
        <a:lstStyle/>
        <a:p>
          <a:endParaRPr lang="en-US"/>
        </a:p>
      </dgm:t>
    </dgm:pt>
    <dgm:pt modelId="{69653324-E1E3-437C-A9D5-28B1353F645A}">
      <dgm:prSet custT="1"/>
      <dgm:spPr/>
      <dgm:t>
        <a:bodyPr/>
        <a:lstStyle/>
        <a:p>
          <a:pPr>
            <a:lnSpc>
              <a:spcPct val="100000"/>
            </a:lnSpc>
            <a:defRPr cap="all"/>
          </a:pPr>
          <a:r>
            <a:rPr lang="en-US" sz="1400" cap="none" dirty="0" smtClean="0"/>
            <a:t>Economic</a:t>
          </a:r>
        </a:p>
        <a:p>
          <a:pPr>
            <a:lnSpc>
              <a:spcPct val="100000"/>
            </a:lnSpc>
            <a:defRPr cap="all"/>
          </a:pPr>
          <a:r>
            <a:rPr lang="en-US" sz="1400" cap="none" dirty="0" smtClean="0"/>
            <a:t> Dimension</a:t>
          </a:r>
          <a:endParaRPr lang="en-US" sz="1400" cap="none" dirty="0"/>
        </a:p>
      </dgm:t>
    </dgm:pt>
    <dgm:pt modelId="{F0466364-A484-4F50-8E01-C00666AA6B96}" type="parTrans" cxnId="{25667268-FED2-4149-B353-F16FED2D1A5A}">
      <dgm:prSet/>
      <dgm:spPr/>
      <dgm:t>
        <a:bodyPr/>
        <a:lstStyle/>
        <a:p>
          <a:endParaRPr lang="en-US" sz="1800"/>
        </a:p>
      </dgm:t>
    </dgm:pt>
    <dgm:pt modelId="{6F20977E-D589-4920-96AA-44AAF9391C6A}" type="sibTrans" cxnId="{25667268-FED2-4149-B353-F16FED2D1A5A}">
      <dgm:prSet/>
      <dgm:spPr/>
      <dgm:t>
        <a:bodyPr/>
        <a:lstStyle/>
        <a:p>
          <a:endParaRPr lang="en-US"/>
        </a:p>
      </dgm:t>
    </dgm:pt>
    <dgm:pt modelId="{7F8797D3-295D-45B0-9E28-F7696E313AE3}">
      <dgm:prSet custT="1"/>
      <dgm:spPr/>
      <dgm:t>
        <a:bodyPr/>
        <a:lstStyle/>
        <a:p>
          <a:pPr>
            <a:lnSpc>
              <a:spcPct val="100000"/>
            </a:lnSpc>
            <a:defRPr cap="all"/>
          </a:pPr>
          <a:r>
            <a:rPr lang="en-US" sz="1400" cap="none" dirty="0" smtClean="0"/>
            <a:t>Social </a:t>
          </a:r>
        </a:p>
        <a:p>
          <a:pPr>
            <a:lnSpc>
              <a:spcPct val="100000"/>
            </a:lnSpc>
            <a:defRPr cap="all"/>
          </a:pPr>
          <a:r>
            <a:rPr lang="en-US" sz="1400" cap="none" dirty="0" smtClean="0"/>
            <a:t>Dimension</a:t>
          </a:r>
          <a:endParaRPr lang="en-US" sz="1400" cap="none" dirty="0"/>
        </a:p>
      </dgm:t>
    </dgm:pt>
    <dgm:pt modelId="{2A0378C1-9628-41C6-B719-DFD7DD7C2513}" type="parTrans" cxnId="{B9DB5BF3-D3B4-4EF2-9219-9820EFCDD141}">
      <dgm:prSet/>
      <dgm:spPr/>
      <dgm:t>
        <a:bodyPr/>
        <a:lstStyle/>
        <a:p>
          <a:endParaRPr lang="en-US" sz="1800"/>
        </a:p>
      </dgm:t>
    </dgm:pt>
    <dgm:pt modelId="{BD09EA6A-7770-4233-AA60-BFF5DA55D6CE}" type="sibTrans" cxnId="{B9DB5BF3-D3B4-4EF2-9219-9820EFCDD141}">
      <dgm:prSet/>
      <dgm:spPr/>
      <dgm:t>
        <a:bodyPr/>
        <a:lstStyle/>
        <a:p>
          <a:endParaRPr lang="en-US"/>
        </a:p>
      </dgm:t>
    </dgm:pt>
    <dgm:pt modelId="{E3F9E5A9-51B2-43A8-8F03-9194571938CF}" type="pres">
      <dgm:prSet presAssocID="{7F564E9C-DC4B-4FCA-A45C-7A2A68ABF190}" presName="root" presStyleCnt="0">
        <dgm:presLayoutVars>
          <dgm:dir/>
          <dgm:resizeHandles val="exact"/>
        </dgm:presLayoutVars>
      </dgm:prSet>
      <dgm:spPr/>
      <dgm:t>
        <a:bodyPr/>
        <a:lstStyle/>
        <a:p>
          <a:endParaRPr lang="en-US"/>
        </a:p>
      </dgm:t>
    </dgm:pt>
    <dgm:pt modelId="{8929C738-FC34-44B7-BD7A-E6975C65F703}" type="pres">
      <dgm:prSet presAssocID="{0C85100E-26AF-40B3-97DF-19C4EC3CCEC0}" presName="compNode" presStyleCnt="0"/>
      <dgm:spPr/>
    </dgm:pt>
    <dgm:pt modelId="{D7FE9191-F345-41D1-BC78-A57FAC85C889}" type="pres">
      <dgm:prSet presAssocID="{0C85100E-26AF-40B3-97DF-19C4EC3CCEC0}" presName="iconBgRect" presStyleLbl="bgShp" presStyleIdx="0" presStyleCnt="3" custScaleX="106671" custScaleY="100071" custLinFactNeighborX="-49885" custLinFactNeighborY="30631">
        <dgm:style>
          <a:lnRef idx="2">
            <a:schemeClr val="accent4"/>
          </a:lnRef>
          <a:fillRef idx="1">
            <a:schemeClr val="lt1"/>
          </a:fillRef>
          <a:effectRef idx="0">
            <a:schemeClr val="accent4"/>
          </a:effectRef>
          <a:fontRef idx="minor">
            <a:schemeClr val="dk1"/>
          </a:fontRef>
        </dgm:style>
      </dgm:prSet>
      <dgm:spPr/>
      <dgm:t>
        <a:bodyPr/>
        <a:lstStyle/>
        <a:p>
          <a:endParaRPr lang="en-US"/>
        </a:p>
      </dgm:t>
    </dgm:pt>
    <dgm:pt modelId="{8FF3ED10-1F7A-4228-8DBA-95ED52350852}" type="pres">
      <dgm:prSet presAssocID="{0C85100E-26AF-40B3-97DF-19C4EC3CCEC0}" presName="iconRect" presStyleLbl="node1" presStyleIdx="0" presStyleCnt="3" custScaleX="192013" custScaleY="177399" custLinFactNeighborX="-89026" custLinFactNeighborY="53385"/>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t>
        <a:bodyPr/>
        <a:lstStyle/>
        <a:p>
          <a:endParaRPr lang="en-US"/>
        </a:p>
      </dgm:t>
      <dgm:extLst/>
    </dgm:pt>
    <dgm:pt modelId="{DEEFA25E-941B-435D-9E6A-508386CFE47E}" type="pres">
      <dgm:prSet presAssocID="{0C85100E-26AF-40B3-97DF-19C4EC3CCEC0}" presName="spaceRect" presStyleCnt="0"/>
      <dgm:spPr/>
    </dgm:pt>
    <dgm:pt modelId="{54849521-B57C-45E5-AE0C-3EC2C0D4D0A2}" type="pres">
      <dgm:prSet presAssocID="{0C85100E-26AF-40B3-97DF-19C4EC3CCEC0}" presName="textRect" presStyleLbl="revTx" presStyleIdx="0" presStyleCnt="3" custScaleX="191945" custLinFactNeighborX="-33830" custLinFactNeighborY="43701">
        <dgm:presLayoutVars>
          <dgm:chMax val="1"/>
          <dgm:chPref val="1"/>
        </dgm:presLayoutVars>
      </dgm:prSet>
      <dgm:spPr/>
      <dgm:t>
        <a:bodyPr/>
        <a:lstStyle/>
        <a:p>
          <a:endParaRPr lang="en-US"/>
        </a:p>
      </dgm:t>
    </dgm:pt>
    <dgm:pt modelId="{0F6A2FC3-9E47-40CA-83F9-5B63CA09FDA8}" type="pres">
      <dgm:prSet presAssocID="{8A672CE1-4528-44AE-9157-DA340C2CD5DB}" presName="sibTrans" presStyleCnt="0"/>
      <dgm:spPr/>
    </dgm:pt>
    <dgm:pt modelId="{11E84AED-826F-45C8-83C4-91F1A078E1E0}" type="pres">
      <dgm:prSet presAssocID="{69653324-E1E3-437C-A9D5-28B1353F645A}" presName="compNode" presStyleCnt="0"/>
      <dgm:spPr/>
    </dgm:pt>
    <dgm:pt modelId="{CA2BB399-46B1-46DF-BB84-F602FEBB6E8F}" type="pres">
      <dgm:prSet presAssocID="{69653324-E1E3-437C-A9D5-28B1353F645A}" presName="iconBgRect" presStyleLbl="bgShp" presStyleIdx="1" presStyleCnt="3" custLinFactNeighborX="15753" custLinFactNeighborY="32382"/>
      <dgm:spPr/>
    </dgm:pt>
    <dgm:pt modelId="{D6853916-A787-4645-8300-F6B01D5465FD}" type="pres">
      <dgm:prSet presAssocID="{69653324-E1E3-437C-A9D5-28B1353F645A}" presName="iconRect" presStyleLbl="node1" presStyleIdx="1" presStyleCnt="3" custScaleX="186556" custScaleY="183562" custLinFactNeighborX="22880" custLinFactNeighborY="51861"/>
      <dgm:spPr>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dgm:spPr>
      <dgm:t>
        <a:bodyPr/>
        <a:lstStyle/>
        <a:p>
          <a:endParaRPr lang="en-US"/>
        </a:p>
      </dgm:t>
      <dgm:extLst/>
    </dgm:pt>
    <dgm:pt modelId="{20F4B50A-E3EC-4DC1-8B67-BB5C3777405D}" type="pres">
      <dgm:prSet presAssocID="{69653324-E1E3-437C-A9D5-28B1353F645A}" presName="spaceRect" presStyleCnt="0"/>
      <dgm:spPr/>
    </dgm:pt>
    <dgm:pt modelId="{1236D849-CB48-479C-B013-12E41455C64A}" type="pres">
      <dgm:prSet presAssocID="{69653324-E1E3-437C-A9D5-28B1353F645A}" presName="textRect" presStyleLbl="revTx" presStyleIdx="1" presStyleCnt="3" custLinFactNeighborX="11211" custLinFactNeighborY="42227">
        <dgm:presLayoutVars>
          <dgm:chMax val="1"/>
          <dgm:chPref val="1"/>
        </dgm:presLayoutVars>
      </dgm:prSet>
      <dgm:spPr/>
      <dgm:t>
        <a:bodyPr/>
        <a:lstStyle/>
        <a:p>
          <a:endParaRPr lang="en-US"/>
        </a:p>
      </dgm:t>
    </dgm:pt>
    <dgm:pt modelId="{77E7D738-E9B1-4ED4-B593-EC450EE23F5E}" type="pres">
      <dgm:prSet presAssocID="{6F20977E-D589-4920-96AA-44AAF9391C6A}" presName="sibTrans" presStyleCnt="0"/>
      <dgm:spPr/>
    </dgm:pt>
    <dgm:pt modelId="{504F53A5-75F2-4237-863E-8BEA18033D97}" type="pres">
      <dgm:prSet presAssocID="{7F8797D3-295D-45B0-9E28-F7696E313AE3}" presName="compNode" presStyleCnt="0"/>
      <dgm:spPr/>
    </dgm:pt>
    <dgm:pt modelId="{1FBD15DA-15EC-437E-AD24-BB3FBA44188E}" type="pres">
      <dgm:prSet presAssocID="{7F8797D3-295D-45B0-9E28-F7696E313AE3}" presName="iconBgRect" presStyleLbl="bgShp" presStyleIdx="2" presStyleCnt="3" custLinFactNeighborX="5561" custLinFactNeighborY="875"/>
      <dgm:spPr/>
    </dgm:pt>
    <dgm:pt modelId="{F978FA78-402E-430D-BD6D-B50543BC1779}" type="pres">
      <dgm:prSet presAssocID="{7F8797D3-295D-45B0-9E28-F7696E313AE3}" presName="iconRect" presStyleLbl="node1" presStyleIdx="2" presStyleCnt="3" custScaleX="185328" custScaleY="183562" custLinFactNeighborX="9693"/>
      <dgm:spPr>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dgm:spPr>
      <dgm:t>
        <a:bodyPr/>
        <a:lstStyle/>
        <a:p>
          <a:endParaRPr lang="en-US"/>
        </a:p>
      </dgm:t>
      <dgm:extLst/>
    </dgm:pt>
    <dgm:pt modelId="{8E26FA69-DD6D-41A2-A1C3-C84664B3DEA9}" type="pres">
      <dgm:prSet presAssocID="{7F8797D3-295D-45B0-9E28-F7696E313AE3}" presName="spaceRect" presStyleCnt="0"/>
      <dgm:spPr/>
    </dgm:pt>
    <dgm:pt modelId="{1437B87F-714F-41BA-8ABB-43977D1FDD2E}" type="pres">
      <dgm:prSet presAssocID="{7F8797D3-295D-45B0-9E28-F7696E313AE3}" presName="textRect" presStyleLbl="revTx" presStyleIdx="2" presStyleCnt="3" custLinFactNeighborX="3392" custLinFactNeighborY="-30349">
        <dgm:presLayoutVars>
          <dgm:chMax val="1"/>
          <dgm:chPref val="1"/>
        </dgm:presLayoutVars>
      </dgm:prSet>
      <dgm:spPr/>
      <dgm:t>
        <a:bodyPr/>
        <a:lstStyle/>
        <a:p>
          <a:endParaRPr lang="en-US"/>
        </a:p>
      </dgm:t>
    </dgm:pt>
  </dgm:ptLst>
  <dgm:cxnLst>
    <dgm:cxn modelId="{89A64FA4-89F2-4CC0-9791-9B99DFBDFD94}" type="presOf" srcId="{0C85100E-26AF-40B3-97DF-19C4EC3CCEC0}" destId="{54849521-B57C-45E5-AE0C-3EC2C0D4D0A2}" srcOrd="0" destOrd="0" presId="urn:microsoft.com/office/officeart/2018/5/layout/IconCircleLabelList"/>
    <dgm:cxn modelId="{30BBCAE1-AA43-4AE4-A79A-B5150A5E89F9}" type="presOf" srcId="{7F8797D3-295D-45B0-9E28-F7696E313AE3}" destId="{1437B87F-714F-41BA-8ABB-43977D1FDD2E}" srcOrd="0" destOrd="0" presId="urn:microsoft.com/office/officeart/2018/5/layout/IconCircleLabelList"/>
    <dgm:cxn modelId="{B9DB5BF3-D3B4-4EF2-9219-9820EFCDD141}" srcId="{7F564E9C-DC4B-4FCA-A45C-7A2A68ABF190}" destId="{7F8797D3-295D-45B0-9E28-F7696E313AE3}" srcOrd="2" destOrd="0" parTransId="{2A0378C1-9628-41C6-B719-DFD7DD7C2513}" sibTransId="{BD09EA6A-7770-4233-AA60-BFF5DA55D6CE}"/>
    <dgm:cxn modelId="{9EF79A2A-C397-458C-A3B4-D48F7182843D}" type="presOf" srcId="{7F564E9C-DC4B-4FCA-A45C-7A2A68ABF190}" destId="{E3F9E5A9-51B2-43A8-8F03-9194571938CF}" srcOrd="0" destOrd="0" presId="urn:microsoft.com/office/officeart/2018/5/layout/IconCircleLabelList"/>
    <dgm:cxn modelId="{66AF4AA0-077B-441F-8BCF-84949DFE4A4A}" type="presOf" srcId="{69653324-E1E3-437C-A9D5-28B1353F645A}" destId="{1236D849-CB48-479C-B013-12E41455C64A}" srcOrd="0" destOrd="0" presId="urn:microsoft.com/office/officeart/2018/5/layout/IconCircleLabelList"/>
    <dgm:cxn modelId="{25667268-FED2-4149-B353-F16FED2D1A5A}" srcId="{7F564E9C-DC4B-4FCA-A45C-7A2A68ABF190}" destId="{69653324-E1E3-437C-A9D5-28B1353F645A}" srcOrd="1" destOrd="0" parTransId="{F0466364-A484-4F50-8E01-C00666AA6B96}" sibTransId="{6F20977E-D589-4920-96AA-44AAF9391C6A}"/>
    <dgm:cxn modelId="{FD66337D-8FE8-48E6-BE0F-CFD328BEE42E}" srcId="{7F564E9C-DC4B-4FCA-A45C-7A2A68ABF190}" destId="{0C85100E-26AF-40B3-97DF-19C4EC3CCEC0}" srcOrd="0" destOrd="0" parTransId="{83E371DD-FB17-4628-859D-A2979B7D3099}" sibTransId="{8A672CE1-4528-44AE-9157-DA340C2CD5DB}"/>
    <dgm:cxn modelId="{046E5389-75CC-49E4-A852-97C2E7E6D226}" type="presParOf" srcId="{E3F9E5A9-51B2-43A8-8F03-9194571938CF}" destId="{8929C738-FC34-44B7-BD7A-E6975C65F703}" srcOrd="0" destOrd="0" presId="urn:microsoft.com/office/officeart/2018/5/layout/IconCircleLabelList"/>
    <dgm:cxn modelId="{38860D80-65A2-4FE3-A65F-086B501908CF}" type="presParOf" srcId="{8929C738-FC34-44B7-BD7A-E6975C65F703}" destId="{D7FE9191-F345-41D1-BC78-A57FAC85C889}" srcOrd="0" destOrd="0" presId="urn:microsoft.com/office/officeart/2018/5/layout/IconCircleLabelList"/>
    <dgm:cxn modelId="{15291291-59DE-4F27-AE8E-09905698A26B}" type="presParOf" srcId="{8929C738-FC34-44B7-BD7A-E6975C65F703}" destId="{8FF3ED10-1F7A-4228-8DBA-95ED52350852}" srcOrd="1" destOrd="0" presId="urn:microsoft.com/office/officeart/2018/5/layout/IconCircleLabelList"/>
    <dgm:cxn modelId="{D93A254D-2C2B-4E74-9B75-CFB868080C85}" type="presParOf" srcId="{8929C738-FC34-44B7-BD7A-E6975C65F703}" destId="{DEEFA25E-941B-435D-9E6A-508386CFE47E}" srcOrd="2" destOrd="0" presId="urn:microsoft.com/office/officeart/2018/5/layout/IconCircleLabelList"/>
    <dgm:cxn modelId="{A6870060-E9BF-4E45-B0B2-CE2FEB416253}" type="presParOf" srcId="{8929C738-FC34-44B7-BD7A-E6975C65F703}" destId="{54849521-B57C-45E5-AE0C-3EC2C0D4D0A2}" srcOrd="3" destOrd="0" presId="urn:microsoft.com/office/officeart/2018/5/layout/IconCircleLabelList"/>
    <dgm:cxn modelId="{80671972-08BA-4928-BC1F-B3133C587435}" type="presParOf" srcId="{E3F9E5A9-51B2-43A8-8F03-9194571938CF}" destId="{0F6A2FC3-9E47-40CA-83F9-5B63CA09FDA8}" srcOrd="1" destOrd="0" presId="urn:microsoft.com/office/officeart/2018/5/layout/IconCircleLabelList"/>
    <dgm:cxn modelId="{D51D2133-6F1D-4DF6-96E7-C6625A6BEED1}" type="presParOf" srcId="{E3F9E5A9-51B2-43A8-8F03-9194571938CF}" destId="{11E84AED-826F-45C8-83C4-91F1A078E1E0}" srcOrd="2" destOrd="0" presId="urn:microsoft.com/office/officeart/2018/5/layout/IconCircleLabelList"/>
    <dgm:cxn modelId="{F9245669-8D02-42CA-A21E-BA72A76391A2}" type="presParOf" srcId="{11E84AED-826F-45C8-83C4-91F1A078E1E0}" destId="{CA2BB399-46B1-46DF-BB84-F602FEBB6E8F}" srcOrd="0" destOrd="0" presId="urn:microsoft.com/office/officeart/2018/5/layout/IconCircleLabelList"/>
    <dgm:cxn modelId="{3E304E6E-CFA0-4E02-97C9-2358B1325747}" type="presParOf" srcId="{11E84AED-826F-45C8-83C4-91F1A078E1E0}" destId="{D6853916-A787-4645-8300-F6B01D5465FD}" srcOrd="1" destOrd="0" presId="urn:microsoft.com/office/officeart/2018/5/layout/IconCircleLabelList"/>
    <dgm:cxn modelId="{A3A558FB-B42D-4CD9-880D-C8970DD9B2CF}" type="presParOf" srcId="{11E84AED-826F-45C8-83C4-91F1A078E1E0}" destId="{20F4B50A-E3EC-4DC1-8B67-BB5C3777405D}" srcOrd="2" destOrd="0" presId="urn:microsoft.com/office/officeart/2018/5/layout/IconCircleLabelList"/>
    <dgm:cxn modelId="{4085BB99-4E4A-42E3-8624-72E8460B7F02}" type="presParOf" srcId="{11E84AED-826F-45C8-83C4-91F1A078E1E0}" destId="{1236D849-CB48-479C-B013-12E41455C64A}" srcOrd="3" destOrd="0" presId="urn:microsoft.com/office/officeart/2018/5/layout/IconCircleLabelList"/>
    <dgm:cxn modelId="{575C131A-D48A-429B-9E4C-1B1619D7306D}" type="presParOf" srcId="{E3F9E5A9-51B2-43A8-8F03-9194571938CF}" destId="{77E7D738-E9B1-4ED4-B593-EC450EE23F5E}" srcOrd="3" destOrd="0" presId="urn:microsoft.com/office/officeart/2018/5/layout/IconCircleLabelList"/>
    <dgm:cxn modelId="{8B3BABB7-9BE3-4CCA-A90F-E5EEF1A4BE2F}" type="presParOf" srcId="{E3F9E5A9-51B2-43A8-8F03-9194571938CF}" destId="{504F53A5-75F2-4237-863E-8BEA18033D97}" srcOrd="4" destOrd="0" presId="urn:microsoft.com/office/officeart/2018/5/layout/IconCircleLabelList"/>
    <dgm:cxn modelId="{38FDD328-2F4A-4403-9CE3-84E8C6AD81A2}" type="presParOf" srcId="{504F53A5-75F2-4237-863E-8BEA18033D97}" destId="{1FBD15DA-15EC-437E-AD24-BB3FBA44188E}" srcOrd="0" destOrd="0" presId="urn:microsoft.com/office/officeart/2018/5/layout/IconCircleLabelList"/>
    <dgm:cxn modelId="{C1E19D95-E19A-48D8-976F-1762354AC7D6}" type="presParOf" srcId="{504F53A5-75F2-4237-863E-8BEA18033D97}" destId="{F978FA78-402E-430D-BD6D-B50543BC1779}" srcOrd="1" destOrd="0" presId="urn:microsoft.com/office/officeart/2018/5/layout/IconCircleLabelList"/>
    <dgm:cxn modelId="{0BF6A35D-48A0-49CB-BFE7-DD9C3FBF1D73}" type="presParOf" srcId="{504F53A5-75F2-4237-863E-8BEA18033D97}" destId="{8E26FA69-DD6D-41A2-A1C3-C84664B3DEA9}" srcOrd="2" destOrd="0" presId="urn:microsoft.com/office/officeart/2018/5/layout/IconCircleLabelList"/>
    <dgm:cxn modelId="{36CE7DD6-956C-461B-94DF-658454BF2FDC}" type="presParOf" srcId="{504F53A5-75F2-4237-863E-8BEA18033D97}" destId="{1437B87F-714F-41BA-8ABB-43977D1FDD2E}" srcOrd="3" destOrd="0" presId="urn:microsoft.com/office/officeart/2018/5/layout/IconCircle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DC45E872-1A40-4FE7-986C-59F628C1EA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CB9F5374-08E9-4C85-B7A7-3F19604B53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EA06F1-B57D-406B-8F09-B1FDC0D0B1F3}" type="datetimeFigureOut">
              <a:rPr lang="en-US" smtClean="0"/>
              <a:t>8/16/2024</a:t>
            </a:fld>
            <a:endParaRPr lang="en-US" dirty="0"/>
          </a:p>
        </p:txBody>
      </p:sp>
      <p:sp>
        <p:nvSpPr>
          <p:cNvPr id="4" name="Footer Placeholder 3">
            <a:extLst>
              <a:ext uri="{FF2B5EF4-FFF2-40B4-BE49-F238E27FC236}">
                <a16:creationId xmlns="" xmlns:a16="http://schemas.microsoft.com/office/drawing/2014/main" id="{937FACC5-BCFD-4649-8006-C71939BACE6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DD146B17-7076-4944-A4A2-FD49936A33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7EDE44-B1FC-494A-A972-62DC7CABB271}" type="slidenum">
              <a:rPr lang="en-US" smtClean="0"/>
              <a:t>‹#›</a:t>
            </a:fld>
            <a:endParaRPr lang="en-US" dirty="0"/>
          </a:p>
        </p:txBody>
      </p:sp>
    </p:spTree>
    <p:extLst>
      <p:ext uri="{BB962C8B-B14F-4D97-AF65-F5344CB8AC3E}">
        <p14:creationId xmlns:p14="http://schemas.microsoft.com/office/powerpoint/2010/main" val="705689546"/>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2.jpe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37F2BD-238E-42D0-B670-F788A50DBDE8}" type="datetimeFigureOut">
              <a:rPr lang="en-US" smtClean="0"/>
              <a:t>8/16/2024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E8DF69-FFB1-4D3A-9D8C-5887E79674D9}" type="slidenum">
              <a:rPr lang="en-US" smtClean="0"/>
              <a:t>‹#›</a:t>
            </a:fld>
            <a:endParaRPr lang="en-US" dirty="0"/>
          </a:p>
        </p:txBody>
      </p:sp>
    </p:spTree>
    <p:extLst>
      <p:ext uri="{BB962C8B-B14F-4D97-AF65-F5344CB8AC3E}">
        <p14:creationId xmlns:p14="http://schemas.microsoft.com/office/powerpoint/2010/main" val="3766476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a:t>
            </a:fld>
            <a:endParaRPr lang="en-US" dirty="0"/>
          </a:p>
        </p:txBody>
      </p:sp>
    </p:spTree>
    <p:extLst>
      <p:ext uri="{BB962C8B-B14F-4D97-AF65-F5344CB8AC3E}">
        <p14:creationId xmlns:p14="http://schemas.microsoft.com/office/powerpoint/2010/main" val="13045575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10</a:t>
            </a:fld>
            <a:endParaRPr lang="en-US" dirty="0"/>
          </a:p>
        </p:txBody>
      </p:sp>
    </p:spTree>
    <p:extLst>
      <p:ext uri="{BB962C8B-B14F-4D97-AF65-F5344CB8AC3E}">
        <p14:creationId xmlns:p14="http://schemas.microsoft.com/office/powerpoint/2010/main" val="16531147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11</a:t>
            </a:fld>
            <a:endParaRPr lang="en-US" dirty="0"/>
          </a:p>
        </p:txBody>
      </p:sp>
    </p:spTree>
    <p:extLst>
      <p:ext uri="{BB962C8B-B14F-4D97-AF65-F5344CB8AC3E}">
        <p14:creationId xmlns:p14="http://schemas.microsoft.com/office/powerpoint/2010/main" val="1198450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12</a:t>
            </a:fld>
            <a:endParaRPr lang="en-US" dirty="0"/>
          </a:p>
        </p:txBody>
      </p:sp>
    </p:spTree>
    <p:extLst>
      <p:ext uri="{BB962C8B-B14F-4D97-AF65-F5344CB8AC3E}">
        <p14:creationId xmlns:p14="http://schemas.microsoft.com/office/powerpoint/2010/main" val="21921938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13</a:t>
            </a:fld>
            <a:endParaRPr lang="en-US" dirty="0"/>
          </a:p>
        </p:txBody>
      </p:sp>
    </p:spTree>
    <p:extLst>
      <p:ext uri="{BB962C8B-B14F-4D97-AF65-F5344CB8AC3E}">
        <p14:creationId xmlns:p14="http://schemas.microsoft.com/office/powerpoint/2010/main" val="20769584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14</a:t>
            </a:fld>
            <a:endParaRPr lang="en-US" dirty="0"/>
          </a:p>
        </p:txBody>
      </p:sp>
    </p:spTree>
    <p:extLst>
      <p:ext uri="{BB962C8B-B14F-4D97-AF65-F5344CB8AC3E}">
        <p14:creationId xmlns:p14="http://schemas.microsoft.com/office/powerpoint/2010/main" val="504190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15</a:t>
            </a:fld>
            <a:endParaRPr lang="en-US" dirty="0"/>
          </a:p>
        </p:txBody>
      </p:sp>
    </p:spTree>
    <p:extLst>
      <p:ext uri="{BB962C8B-B14F-4D97-AF65-F5344CB8AC3E}">
        <p14:creationId xmlns:p14="http://schemas.microsoft.com/office/powerpoint/2010/main" val="19275675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16</a:t>
            </a:fld>
            <a:endParaRPr lang="en-US" dirty="0"/>
          </a:p>
        </p:txBody>
      </p:sp>
    </p:spTree>
    <p:extLst>
      <p:ext uri="{BB962C8B-B14F-4D97-AF65-F5344CB8AC3E}">
        <p14:creationId xmlns:p14="http://schemas.microsoft.com/office/powerpoint/2010/main" val="39867116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17</a:t>
            </a:fld>
            <a:endParaRPr lang="en-US" dirty="0"/>
          </a:p>
        </p:txBody>
      </p:sp>
    </p:spTree>
    <p:extLst>
      <p:ext uri="{BB962C8B-B14F-4D97-AF65-F5344CB8AC3E}">
        <p14:creationId xmlns:p14="http://schemas.microsoft.com/office/powerpoint/2010/main" val="39527025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18</a:t>
            </a:fld>
            <a:endParaRPr lang="en-US" dirty="0"/>
          </a:p>
        </p:txBody>
      </p:sp>
    </p:spTree>
    <p:extLst>
      <p:ext uri="{BB962C8B-B14F-4D97-AF65-F5344CB8AC3E}">
        <p14:creationId xmlns:p14="http://schemas.microsoft.com/office/powerpoint/2010/main" val="41073565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19</a:t>
            </a:fld>
            <a:endParaRPr lang="en-US" dirty="0"/>
          </a:p>
        </p:txBody>
      </p:sp>
    </p:spTree>
    <p:extLst>
      <p:ext uri="{BB962C8B-B14F-4D97-AF65-F5344CB8AC3E}">
        <p14:creationId xmlns:p14="http://schemas.microsoft.com/office/powerpoint/2010/main" val="4117459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2</a:t>
            </a:fld>
            <a:endParaRPr lang="en-US" dirty="0"/>
          </a:p>
        </p:txBody>
      </p:sp>
    </p:spTree>
    <p:extLst>
      <p:ext uri="{BB962C8B-B14F-4D97-AF65-F5344CB8AC3E}">
        <p14:creationId xmlns:p14="http://schemas.microsoft.com/office/powerpoint/2010/main" val="12720894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20</a:t>
            </a:fld>
            <a:endParaRPr lang="en-US" dirty="0"/>
          </a:p>
        </p:txBody>
      </p:sp>
    </p:spTree>
    <p:extLst>
      <p:ext uri="{BB962C8B-B14F-4D97-AF65-F5344CB8AC3E}">
        <p14:creationId xmlns:p14="http://schemas.microsoft.com/office/powerpoint/2010/main" val="34048564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21</a:t>
            </a:fld>
            <a:endParaRPr lang="en-US" dirty="0"/>
          </a:p>
        </p:txBody>
      </p:sp>
    </p:spTree>
    <p:extLst>
      <p:ext uri="{BB962C8B-B14F-4D97-AF65-F5344CB8AC3E}">
        <p14:creationId xmlns:p14="http://schemas.microsoft.com/office/powerpoint/2010/main" val="31407420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3</a:t>
            </a:fld>
            <a:endParaRPr lang="en-US" dirty="0"/>
          </a:p>
        </p:txBody>
      </p:sp>
    </p:spTree>
    <p:extLst>
      <p:ext uri="{BB962C8B-B14F-4D97-AF65-F5344CB8AC3E}">
        <p14:creationId xmlns:p14="http://schemas.microsoft.com/office/powerpoint/2010/main" val="2039457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4</a:t>
            </a:fld>
            <a:endParaRPr lang="en-US" dirty="0"/>
          </a:p>
        </p:txBody>
      </p:sp>
    </p:spTree>
    <p:extLst>
      <p:ext uri="{BB962C8B-B14F-4D97-AF65-F5344CB8AC3E}">
        <p14:creationId xmlns:p14="http://schemas.microsoft.com/office/powerpoint/2010/main" val="41114661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5</a:t>
            </a:fld>
            <a:endParaRPr lang="en-US" dirty="0"/>
          </a:p>
        </p:txBody>
      </p:sp>
    </p:spTree>
    <p:extLst>
      <p:ext uri="{BB962C8B-B14F-4D97-AF65-F5344CB8AC3E}">
        <p14:creationId xmlns:p14="http://schemas.microsoft.com/office/powerpoint/2010/main" val="577045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6</a:t>
            </a:fld>
            <a:endParaRPr lang="en-US" dirty="0"/>
          </a:p>
        </p:txBody>
      </p:sp>
    </p:spTree>
    <p:extLst>
      <p:ext uri="{BB962C8B-B14F-4D97-AF65-F5344CB8AC3E}">
        <p14:creationId xmlns:p14="http://schemas.microsoft.com/office/powerpoint/2010/main" val="26988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7</a:t>
            </a:fld>
            <a:endParaRPr lang="en-US" dirty="0"/>
          </a:p>
        </p:txBody>
      </p:sp>
    </p:spTree>
    <p:extLst>
      <p:ext uri="{BB962C8B-B14F-4D97-AF65-F5344CB8AC3E}">
        <p14:creationId xmlns:p14="http://schemas.microsoft.com/office/powerpoint/2010/main" val="2283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8</a:t>
            </a:fld>
            <a:endParaRPr lang="en-US" dirty="0"/>
          </a:p>
        </p:txBody>
      </p:sp>
    </p:spTree>
    <p:extLst>
      <p:ext uri="{BB962C8B-B14F-4D97-AF65-F5344CB8AC3E}">
        <p14:creationId xmlns:p14="http://schemas.microsoft.com/office/powerpoint/2010/main" val="32851396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9</a:t>
            </a:fld>
            <a:endParaRPr lang="en-US" dirty="0"/>
          </a:p>
        </p:txBody>
      </p:sp>
    </p:spTree>
    <p:extLst>
      <p:ext uri="{BB962C8B-B14F-4D97-AF65-F5344CB8AC3E}">
        <p14:creationId xmlns:p14="http://schemas.microsoft.com/office/powerpoint/2010/main" val="1605073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noProof="0" smtClean="0"/>
              <a:t>Click to edit Master title style</a:t>
            </a:r>
            <a:endParaRPr lang="en-US" noProof="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smtClean="0"/>
              <a:t>Click to edit Master subtitle style</a:t>
            </a:r>
            <a:endParaRPr lang="en-US" noProof="0"/>
          </a:p>
        </p:txBody>
      </p:sp>
      <p:sp>
        <p:nvSpPr>
          <p:cNvPr id="4" name="Date Placeholder 3"/>
          <p:cNvSpPr>
            <a:spLocks noGrp="1"/>
          </p:cNvSpPr>
          <p:nvPr>
            <p:ph type="dt" sz="half" idx="10"/>
          </p:nvPr>
        </p:nvSpPr>
        <p:spPr/>
        <p:txBody>
          <a:bodyPr/>
          <a:lstStyle>
            <a:lvl1pPr>
              <a:defRPr>
                <a:solidFill>
                  <a:srgbClr val="FFFFFF"/>
                </a:solidFill>
              </a:defRPr>
            </a:lvl1pPr>
          </a:lstStyle>
          <a:p>
            <a:fld id="{9AB3A824-1A51-4B26-AD58-A6D8E14F6C04}" type="datetimeFigureOut">
              <a:rPr lang="en-US" noProof="0" smtClean="0"/>
              <a:t>8/16/2024</a:t>
            </a:fld>
            <a:endParaRPr lang="en-US" noProof="0" dirty="0"/>
          </a:p>
        </p:txBody>
      </p:sp>
      <p:sp>
        <p:nvSpPr>
          <p:cNvPr id="5" name="Footer Placeholder 4"/>
          <p:cNvSpPr>
            <a:spLocks noGrp="1"/>
          </p:cNvSpPr>
          <p:nvPr>
            <p:ph type="ftr" sz="quarter" idx="11"/>
          </p:nvPr>
        </p:nvSpPr>
        <p:spPr/>
        <p:txBody>
          <a:bodyPr/>
          <a:lstStyle>
            <a:lvl1pPr>
              <a:defRPr>
                <a:solidFill>
                  <a:srgbClr val="FFFFFF"/>
                </a:solidFill>
              </a:defRPr>
            </a:lvl1pPr>
          </a:lstStyle>
          <a:p>
            <a:r>
              <a:rPr lang="en-US" noProof="0" dirty="0"/>
              <a:t>
              </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6D22F896-40B5-4ADD-8801-0D06FADFA095}" type="slidenum">
              <a:rPr lang="en-US" noProof="0" smtClean="0"/>
              <a:t>‹#›</a:t>
            </a:fld>
            <a:endParaRPr lang="en-US" noProof="0"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178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smtClean="0"/>
              <a:t>Click to edit Master title style</a:t>
            </a:r>
            <a:endParaRPr lang="en-US" noProof="0"/>
          </a:p>
        </p:txBody>
      </p:sp>
      <p:sp>
        <p:nvSpPr>
          <p:cNvPr id="3" name="Vertical Text Placeholder 2"/>
          <p:cNvSpPr>
            <a:spLocks noGrp="1"/>
          </p:cNvSpPr>
          <p:nvPr>
            <p:ph type="body" orient="vert" idx="1"/>
          </p:nvPr>
        </p:nvSpPr>
        <p:spPr/>
        <p:txBody>
          <a:bodyPr vert="eaVert"/>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p:cNvSpPr>
            <a:spLocks noGrp="1"/>
          </p:cNvSpPr>
          <p:nvPr>
            <p:ph type="dt" sz="half" idx="10"/>
          </p:nvPr>
        </p:nvSpPr>
        <p:spPr/>
        <p:txBody>
          <a:bodyPr/>
          <a:lstStyle/>
          <a:p>
            <a:fld id="{D857E33E-8B18-4087-B112-809917729534}" type="datetimeFigureOut">
              <a:rPr lang="en-US" noProof="0" smtClean="0"/>
              <a:t>8/16/2024</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43552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noProof="0" smtClean="0"/>
              <a:t>Click to edit Master title style</a:t>
            </a:r>
            <a:endParaRPr lang="en-US" noProof="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p:cNvSpPr>
            <a:spLocks noGrp="1"/>
          </p:cNvSpPr>
          <p:nvPr>
            <p:ph type="dt" sz="half" idx="10"/>
          </p:nvPr>
        </p:nvSpPr>
        <p:spPr/>
        <p:txBody>
          <a:bodyPr/>
          <a:lstStyle/>
          <a:p>
            <a:fld id="{D3FFE419-2371-464F-8239-3959401C3561}" type="datetimeFigureOut">
              <a:rPr lang="en-US" noProof="0" smtClean="0"/>
              <a:t>8/16/2024</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1994763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smtClean="0"/>
              <a:t>Click to edit Master title style</a:t>
            </a:r>
            <a:endParaRPr lang="en-US" noProof="0"/>
          </a:p>
        </p:txBody>
      </p:sp>
      <p:sp>
        <p:nvSpPr>
          <p:cNvPr id="3" name="Content Placeholder 2"/>
          <p:cNvSpPr>
            <a:spLocks noGrp="1"/>
          </p:cNvSpPr>
          <p:nvPr>
            <p:ph idx="1"/>
          </p:nvPr>
        </p:nvSpPr>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p:cNvSpPr>
            <a:spLocks noGrp="1"/>
          </p:cNvSpPr>
          <p:nvPr>
            <p:ph type="dt" sz="half" idx="10"/>
          </p:nvPr>
        </p:nvSpPr>
        <p:spPr/>
        <p:txBody>
          <a:bodyPr/>
          <a:lstStyle/>
          <a:p>
            <a:fld id="{97D162C4-EDD9-4389-A98B-B87ECEA2A816}" type="datetimeFigureOut">
              <a:rPr lang="en-US" noProof="0" smtClean="0"/>
              <a:t>8/16/2024</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472039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noProof="0" smtClean="0"/>
              <a:t>Click to edit Master title style</a:t>
            </a:r>
            <a:endParaRPr lang="en-US" noProof="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smtClean="0"/>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noProof="0" smtClean="0"/>
              <a:t>8/16/2024</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9360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noProof="0" smtClean="0"/>
              <a:t>Click to edit Master title style</a:t>
            </a:r>
            <a:endParaRPr lang="en-US" noProof="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Date Placeholder 4"/>
          <p:cNvSpPr>
            <a:spLocks noGrp="1"/>
          </p:cNvSpPr>
          <p:nvPr>
            <p:ph type="dt" sz="half" idx="10"/>
          </p:nvPr>
        </p:nvSpPr>
        <p:spPr/>
        <p:txBody>
          <a:bodyPr/>
          <a:lstStyle/>
          <a:p>
            <a:fld id="{CA954B2F-12DE-47F5-8894-472B206D2E1E}" type="datetimeFigureOut">
              <a:rPr lang="en-US" noProof="0" smtClean="0"/>
              <a:t>8/16/2024</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8167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noProof="0" smtClean="0"/>
              <a:t>Click to edit Master title style</a:t>
            </a:r>
            <a:endParaRPr lang="en-US" noProof="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7" name="Date Placeholder 6"/>
          <p:cNvSpPr>
            <a:spLocks noGrp="1"/>
          </p:cNvSpPr>
          <p:nvPr>
            <p:ph type="dt" sz="half" idx="10"/>
          </p:nvPr>
        </p:nvSpPr>
        <p:spPr/>
        <p:txBody>
          <a:bodyPr/>
          <a:lstStyle/>
          <a:p>
            <a:fld id="{3CBC1C18-307B-4F68-A007-B5B542270E8D}" type="datetimeFigureOut">
              <a:rPr lang="en-US" noProof="0" smtClean="0"/>
              <a:t>8/16/2024</a:t>
            </a:fld>
            <a:endParaRPr lang="en-US" noProof="0" dirty="0"/>
          </a:p>
        </p:txBody>
      </p:sp>
      <p:sp>
        <p:nvSpPr>
          <p:cNvPr id="8" name="Footer Placeholder 7"/>
          <p:cNvSpPr>
            <a:spLocks noGrp="1"/>
          </p:cNvSpPr>
          <p:nvPr>
            <p:ph type="ftr" sz="quarter" idx="11"/>
          </p:nvPr>
        </p:nvSpPr>
        <p:spPr/>
        <p:txBody>
          <a:bodyPr/>
          <a:lstStyle/>
          <a:p>
            <a:r>
              <a:rPr lang="en-US" noProof="0" dirty="0"/>
              <a:t>
              </a:t>
            </a:r>
          </a:p>
        </p:txBody>
      </p:sp>
      <p:sp>
        <p:nvSpPr>
          <p:cNvPr id="9" name="Slide Number Placeholder 8"/>
          <p:cNvSpPr>
            <a:spLocks noGrp="1"/>
          </p:cNvSpPr>
          <p:nvPr>
            <p:ph type="sldNum" sz="quarter" idx="12"/>
          </p:nvPr>
        </p:nvSpPr>
        <p:spPr/>
        <p:txBody>
          <a:body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96335257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smtClean="0"/>
              <a:t>Click to edit Master title style</a:t>
            </a:r>
            <a:endParaRPr lang="en-US" noProof="0"/>
          </a:p>
        </p:txBody>
      </p:sp>
      <p:sp>
        <p:nvSpPr>
          <p:cNvPr id="3" name="Date Placeholder 2"/>
          <p:cNvSpPr>
            <a:spLocks noGrp="1"/>
          </p:cNvSpPr>
          <p:nvPr>
            <p:ph type="dt" sz="half" idx="10"/>
          </p:nvPr>
        </p:nvSpPr>
        <p:spPr/>
        <p:txBody>
          <a:bodyPr/>
          <a:lstStyle/>
          <a:p>
            <a:fld id="{1FAF3416-4057-4DAA-829D-4CA07428D088}" type="datetimeFigureOut">
              <a:rPr lang="en-US" noProof="0" smtClean="0"/>
              <a:t>8/16/2024</a:t>
            </a:fld>
            <a:endParaRPr lang="en-US" noProof="0" dirty="0"/>
          </a:p>
        </p:txBody>
      </p:sp>
      <p:sp>
        <p:nvSpPr>
          <p:cNvPr id="4" name="Footer Placeholder 3"/>
          <p:cNvSpPr>
            <a:spLocks noGrp="1"/>
          </p:cNvSpPr>
          <p:nvPr>
            <p:ph type="ftr" sz="quarter" idx="11"/>
          </p:nvPr>
        </p:nvSpPr>
        <p:spPr/>
        <p:txBody>
          <a:bodyPr/>
          <a:lstStyle/>
          <a:p>
            <a:r>
              <a:rPr lang="en-US" noProof="0" dirty="0"/>
              <a:t>
              </a:t>
            </a:r>
          </a:p>
        </p:txBody>
      </p:sp>
      <p:sp>
        <p:nvSpPr>
          <p:cNvPr id="5" name="Slide Number Placeholder 4"/>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005428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noProof="0" smtClean="0"/>
              <a:t>8/16/2024</a:t>
            </a:fld>
            <a:endParaRPr lang="en-US" noProof="0" dirty="0"/>
          </a:p>
        </p:txBody>
      </p:sp>
      <p:sp>
        <p:nvSpPr>
          <p:cNvPr id="3" name="Footer Placeholder 2"/>
          <p:cNvSpPr>
            <a:spLocks noGrp="1"/>
          </p:cNvSpPr>
          <p:nvPr>
            <p:ph type="ftr" sz="quarter" idx="11"/>
          </p:nvPr>
        </p:nvSpPr>
        <p:spPr/>
        <p:txBody>
          <a:bodyPr/>
          <a:lstStyle/>
          <a:p>
            <a:r>
              <a:rPr lang="en-US" noProof="0" dirty="0"/>
              <a:t>
              </a:t>
            </a:r>
          </a:p>
        </p:txBody>
      </p:sp>
      <p:sp>
        <p:nvSpPr>
          <p:cNvPr id="4" name="Slide Number Placeholder 3"/>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98825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smtClean="0"/>
              <a:t>Click to edit Master title style</a:t>
            </a:r>
            <a:endParaRPr lang="en-US" noProof="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noProof="0" smtClean="0"/>
              <a:t>8/16/2024</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58383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smtClean="0"/>
              <a:t>Click to edit Master title style</a:t>
            </a:r>
            <a:endParaRPr lang="en-US" noProof="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smtClean="0"/>
              <a:t>Click icon to add picture</a:t>
            </a:r>
            <a:endParaRPr lang="en-US" noProof="0"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noProof="0" smtClean="0"/>
              <a:t>8/16/2024</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74084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noProof="0" smtClean="0"/>
              <a:t>Click to edit Master title style</a:t>
            </a:r>
            <a:endParaRPr lang="en-US" noProof="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3CBC1C18-307B-4F68-A007-B5B542270E8D}" type="datetimeFigureOut">
              <a:rPr lang="en-US" noProof="0" smtClean="0"/>
              <a:t>8/16/2024</a:t>
            </a:fld>
            <a:endParaRPr lang="en-US" noProof="0"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r>
              <a:rPr lang="en-US" noProof="0" dirty="0"/>
              <a:t>
              </a:t>
            </a:r>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702258854"/>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hf sldNum="0" hdr="0" ftr="0" dt="0"/>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0E78D6-F072-48E7-8270-20EFBDD26F36}"/>
              </a:ext>
            </a:extLst>
          </p:cNvPr>
          <p:cNvSpPr>
            <a:spLocks noGrp="1"/>
          </p:cNvSpPr>
          <p:nvPr>
            <p:ph type="ctrTitle"/>
          </p:nvPr>
        </p:nvSpPr>
        <p:spPr>
          <a:xfrm>
            <a:off x="1004877" y="5183702"/>
            <a:ext cx="9966960" cy="1325880"/>
          </a:xfrm>
        </p:spPr>
        <p:txBody>
          <a:bodyPr>
            <a:noAutofit/>
          </a:bodyPr>
          <a:lstStyle/>
          <a:p>
            <a:r>
              <a:rPr lang="en-US" sz="6000" cap="none" dirty="0" smtClean="0">
                <a:solidFill>
                  <a:schemeClr val="tx1">
                    <a:lumMod val="95000"/>
                    <a:lumOff val="5000"/>
                  </a:schemeClr>
                </a:solidFill>
                <a:latin typeface="Baskerville Old Face" panose="02020602080505020303" pitchFamily="18" charset="0"/>
              </a:rPr>
              <a:t>Integrated Dimension in Sustainable Tourism</a:t>
            </a:r>
            <a:br>
              <a:rPr lang="en-US" sz="6000" cap="none" dirty="0" smtClean="0">
                <a:solidFill>
                  <a:schemeClr val="tx1">
                    <a:lumMod val="95000"/>
                    <a:lumOff val="5000"/>
                  </a:schemeClr>
                </a:solidFill>
                <a:latin typeface="Baskerville Old Face" panose="02020602080505020303" pitchFamily="18" charset="0"/>
              </a:rPr>
            </a:br>
            <a:r>
              <a:rPr lang="en-US" sz="6000" cap="none" dirty="0" smtClean="0">
                <a:solidFill>
                  <a:schemeClr val="tx1">
                    <a:lumMod val="95000"/>
                    <a:lumOff val="5000"/>
                  </a:schemeClr>
                </a:solidFill>
                <a:latin typeface="Baskerville Old Face" panose="02020602080505020303" pitchFamily="18" charset="0"/>
              </a:rPr>
              <a:t>Management</a:t>
            </a:r>
            <a:endParaRPr lang="en-US" sz="6000" cap="none" dirty="0">
              <a:solidFill>
                <a:schemeClr val="tx1">
                  <a:lumMod val="95000"/>
                  <a:lumOff val="5000"/>
                </a:schemeClr>
              </a:solidFill>
              <a:latin typeface="Baskerville Old Face" panose="02020602080505020303" pitchFamily="18" charset="0"/>
            </a:endParaRPr>
          </a:p>
        </p:txBody>
      </p:sp>
      <p:pic>
        <p:nvPicPr>
          <p:cNvPr id="7" name="Picture 6" descr="Man looking at landscape">
            <a:extLst>
              <a:ext uri="{FF2B5EF4-FFF2-40B4-BE49-F238E27FC236}">
                <a16:creationId xmlns="" xmlns:a16="http://schemas.microsoft.com/office/drawing/2014/main" id="{CD9EF39B-AB41-49AB-8163-8B5FD7D28329}"/>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243840" y="256540"/>
            <a:ext cx="11704320" cy="3764276"/>
          </a:xfrm>
          <a:prstGeom prst="rect">
            <a:avLst/>
          </a:prstGeom>
        </p:spPr>
      </p:pic>
    </p:spTree>
    <p:extLst>
      <p:ext uri="{BB962C8B-B14F-4D97-AF65-F5344CB8AC3E}">
        <p14:creationId xmlns:p14="http://schemas.microsoft.com/office/powerpoint/2010/main" val="834050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a:solidFill>
                  <a:schemeClr val="tx1"/>
                </a:solidFill>
              </a:rPr>
              <a:t>Social Dimension</a:t>
            </a: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p:txBody>
          <a:bodyPr>
            <a:normAutofit/>
          </a:bodyPr>
          <a:lstStyle/>
          <a:p>
            <a:pPr marL="45720" indent="0">
              <a:buNone/>
            </a:pPr>
            <a:r>
              <a:rPr lang="en-US" dirty="0">
                <a:solidFill>
                  <a:srgbClr val="A6B727"/>
                </a:solidFill>
              </a:rPr>
              <a:t>T</a:t>
            </a:r>
            <a:r>
              <a:rPr lang="en-US" dirty="0" smtClean="0">
                <a:solidFill>
                  <a:srgbClr val="A6B727"/>
                </a:solidFill>
              </a:rPr>
              <a:t>he </a:t>
            </a:r>
            <a:r>
              <a:rPr lang="en-US" dirty="0">
                <a:solidFill>
                  <a:srgbClr val="A6B727"/>
                </a:solidFill>
              </a:rPr>
              <a:t>social dimension in sustainability focuses on how our actions impact people and communities. It involves promoting social equity, justice, and inclusivity while considering the well-being of current and future generations. This dimension emphasizes creating a society where everyone has access to resources, opportunities, and a high quality of </a:t>
            </a:r>
            <a:r>
              <a:rPr lang="en-US" dirty="0" smtClean="0">
                <a:solidFill>
                  <a:srgbClr val="A6B727"/>
                </a:solidFill>
              </a:rPr>
              <a:t>life.</a:t>
            </a:r>
            <a:endParaRPr lang="en-US" dirty="0">
              <a:solidFill>
                <a:srgbClr val="A6B727"/>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48019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smtClean="0">
                <a:solidFill>
                  <a:schemeClr val="tx1"/>
                </a:solidFill>
              </a:rPr>
              <a:t> Scope </a:t>
            </a:r>
            <a:r>
              <a:rPr lang="en-US" dirty="0">
                <a:solidFill>
                  <a:schemeClr val="tx1"/>
                </a:solidFill>
              </a:rPr>
              <a:t>of Social </a:t>
            </a:r>
            <a:r>
              <a:rPr lang="en-US" dirty="0" smtClean="0">
                <a:solidFill>
                  <a:schemeClr val="tx1"/>
                </a:solidFill>
              </a:rPr>
              <a:t>Dimension</a:t>
            </a:r>
            <a:endParaRPr lang="en-US" dirty="0">
              <a:solidFill>
                <a:srgbClr val="FFFFFF"/>
              </a:solidFill>
            </a:endParaRP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p:txBody>
          <a:bodyPr>
            <a:normAutofit/>
          </a:bodyPr>
          <a:lstStyle/>
          <a:p>
            <a:pPr marL="45720" indent="0">
              <a:buNone/>
            </a:pPr>
            <a:r>
              <a:rPr lang="en-US" dirty="0">
                <a:solidFill>
                  <a:srgbClr val="FFFFFF"/>
                </a:solidFill>
              </a:rPr>
              <a:t>someone@example.com</a:t>
            </a:r>
          </a:p>
          <a:p>
            <a:r>
              <a:rPr lang="en-US" dirty="0" smtClean="0">
                <a:solidFill>
                  <a:srgbClr val="A6B727"/>
                </a:solidFill>
              </a:rPr>
              <a:t> </a:t>
            </a:r>
            <a:r>
              <a:rPr lang="en-US" dirty="0">
                <a:solidFill>
                  <a:srgbClr val="A6B727"/>
                </a:solidFill>
              </a:rPr>
              <a:t>Promoting social equity and justice.</a:t>
            </a:r>
          </a:p>
          <a:p>
            <a:r>
              <a:rPr lang="en-US" dirty="0" smtClean="0">
                <a:solidFill>
                  <a:srgbClr val="A6B727"/>
                </a:solidFill>
              </a:rPr>
              <a:t> </a:t>
            </a:r>
            <a:r>
              <a:rPr lang="en-US" dirty="0">
                <a:solidFill>
                  <a:srgbClr val="A6B727"/>
                </a:solidFill>
              </a:rPr>
              <a:t>Ensuring well-being for current and future generations.</a:t>
            </a:r>
          </a:p>
          <a:p>
            <a:r>
              <a:rPr lang="en-US" dirty="0" smtClean="0">
                <a:solidFill>
                  <a:srgbClr val="A6B727"/>
                </a:solidFill>
              </a:rPr>
              <a:t> </a:t>
            </a:r>
            <a:r>
              <a:rPr lang="en-US" dirty="0">
                <a:solidFill>
                  <a:srgbClr val="A6B727"/>
                </a:solidFill>
              </a:rPr>
              <a:t>Striving for equal access to resources and opportunities.</a:t>
            </a: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529152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smtClean="0">
                <a:solidFill>
                  <a:schemeClr val="tx1"/>
                </a:solidFill>
              </a:rPr>
              <a:t>The </a:t>
            </a:r>
            <a:r>
              <a:rPr lang="en-US" dirty="0">
                <a:solidFill>
                  <a:schemeClr val="tx1"/>
                </a:solidFill>
              </a:rPr>
              <a:t>Tourist </a:t>
            </a:r>
            <a:r>
              <a:rPr lang="en-US" dirty="0" smtClean="0">
                <a:solidFill>
                  <a:srgbClr val="FFFFFF"/>
                </a:solidFill>
              </a:rPr>
              <a:t>k </a:t>
            </a:r>
            <a:r>
              <a:rPr lang="en-US" dirty="0">
                <a:solidFill>
                  <a:srgbClr val="FFFFFF"/>
                </a:solidFill>
              </a:rPr>
              <a:t>You</a:t>
            </a: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p:txBody>
          <a:bodyPr>
            <a:normAutofit/>
          </a:bodyPr>
          <a:lstStyle/>
          <a:p>
            <a:pPr marL="45720" indent="0">
              <a:buNone/>
            </a:pPr>
            <a:r>
              <a:rPr lang="en-US" dirty="0">
                <a:solidFill>
                  <a:srgbClr val="FFFFFF"/>
                </a:solidFill>
              </a:rPr>
              <a:t>someone@example.com</a:t>
            </a:r>
          </a:p>
          <a:p>
            <a:r>
              <a:rPr lang="en-US" dirty="0"/>
              <a:t>Paying a fair price for the holiday </a:t>
            </a:r>
          </a:p>
          <a:p>
            <a:r>
              <a:rPr lang="en-US" dirty="0"/>
              <a:t>Visiting destinations with poor human rights records </a:t>
            </a:r>
          </a:p>
          <a:p>
            <a:r>
              <a:rPr lang="en-US" dirty="0"/>
              <a:t>The need to feel safe and secure </a:t>
            </a:r>
          </a:p>
          <a:p>
            <a:r>
              <a:rPr lang="en-US" dirty="0"/>
              <a:t>Interactions and relations with fellow tourists and the host community </a:t>
            </a:r>
          </a:p>
          <a:p>
            <a:r>
              <a:rPr lang="en-US" dirty="0"/>
              <a:t>Attitude towards staff </a:t>
            </a:r>
          </a:p>
          <a:p>
            <a:r>
              <a:rPr lang="en-US" dirty="0"/>
              <a:t>Exploiting low wage earners to enjoy a cheap holiday </a:t>
            </a:r>
          </a:p>
          <a:p>
            <a:pPr marL="45720" indent="0">
              <a:buNone/>
            </a:pPr>
            <a:endParaRPr lang="en-US" dirty="0">
              <a:solidFill>
                <a:srgbClr val="FFFFFF"/>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60504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a:solidFill>
                  <a:schemeClr val="tx1"/>
                </a:solidFill>
              </a:rPr>
              <a:t>Foreign Tour Operator </a:t>
            </a:r>
            <a:r>
              <a:rPr lang="en-US" dirty="0" smtClean="0">
                <a:solidFill>
                  <a:srgbClr val="FFFFFF"/>
                </a:solidFill>
              </a:rPr>
              <a:t>You</a:t>
            </a:r>
            <a:endParaRPr lang="en-US" dirty="0">
              <a:solidFill>
                <a:srgbClr val="FFFFFF"/>
              </a:solidFill>
            </a:endParaRP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p:txBody>
          <a:bodyPr>
            <a:normAutofit/>
          </a:bodyPr>
          <a:lstStyle/>
          <a:p>
            <a:pPr marL="45720" indent="0">
              <a:buNone/>
            </a:pPr>
            <a:r>
              <a:rPr lang="en-US" dirty="0">
                <a:solidFill>
                  <a:srgbClr val="FFFFFF"/>
                </a:solidFill>
              </a:rPr>
              <a:t>someone@example.com</a:t>
            </a:r>
          </a:p>
          <a:p>
            <a:r>
              <a:rPr lang="en-US" dirty="0"/>
              <a:t>Relations with the local tourism industry and the host community</a:t>
            </a:r>
          </a:p>
          <a:p>
            <a:r>
              <a:rPr lang="en-US" dirty="0"/>
              <a:t>Exploiting low cost economics to reduce their costs</a:t>
            </a:r>
          </a:p>
          <a:p>
            <a:r>
              <a:rPr lang="en-US" dirty="0"/>
              <a:t>Images and expectations created by their promotional activities </a:t>
            </a:r>
          </a:p>
          <a:p>
            <a:r>
              <a:rPr lang="en-US" dirty="0"/>
              <a:t>Doing business with destinations with poor human rights records </a:t>
            </a:r>
          </a:p>
          <a:p>
            <a:r>
              <a:rPr lang="en-US" dirty="0"/>
              <a:t>Doing business with entrepreneurs who may have a poor record as employers </a:t>
            </a:r>
          </a:p>
          <a:p>
            <a:r>
              <a:rPr lang="en-US" dirty="0"/>
              <a:t>Lack of long – term commitment to local communities  </a:t>
            </a:r>
          </a:p>
          <a:p>
            <a:pPr marL="45720" indent="0">
              <a:buNone/>
            </a:pPr>
            <a:endParaRPr lang="en-US" dirty="0">
              <a:solidFill>
                <a:srgbClr val="FFFFFF"/>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691690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a:solidFill>
                  <a:schemeClr val="tx1"/>
                </a:solidFill>
              </a:rPr>
              <a:t>Destination Government </a:t>
            </a:r>
            <a:r>
              <a:rPr lang="en-US" dirty="0" smtClean="0">
                <a:solidFill>
                  <a:srgbClr val="FFFFFF"/>
                </a:solidFill>
              </a:rPr>
              <a:t>You</a:t>
            </a:r>
            <a:endParaRPr lang="en-US" dirty="0">
              <a:solidFill>
                <a:srgbClr val="FFFFFF"/>
              </a:solidFill>
            </a:endParaRP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p:txBody>
          <a:bodyPr>
            <a:normAutofit lnSpcReduction="10000"/>
          </a:bodyPr>
          <a:lstStyle/>
          <a:p>
            <a:pPr marL="45720" indent="0">
              <a:buNone/>
            </a:pPr>
            <a:r>
              <a:rPr lang="en-US" dirty="0">
                <a:solidFill>
                  <a:srgbClr val="FFFFFF"/>
                </a:solidFill>
              </a:rPr>
              <a:t>someone@example.com</a:t>
            </a:r>
          </a:p>
          <a:p>
            <a:r>
              <a:rPr lang="en-US" dirty="0"/>
              <a:t>Restrictions on, and harassment of tourists from particular countries and cultures </a:t>
            </a:r>
          </a:p>
          <a:p>
            <a:r>
              <a:rPr lang="en-US" dirty="0"/>
              <a:t>Devoting resources to tourism that could otherwise be allocated to other priorities such as health and education </a:t>
            </a:r>
          </a:p>
          <a:p>
            <a:r>
              <a:rPr lang="en-US" dirty="0"/>
              <a:t>Subsidizing the cost of holidays for tourists</a:t>
            </a:r>
          </a:p>
          <a:p>
            <a:r>
              <a:rPr lang="en-US" dirty="0"/>
              <a:t>Creating images of the destination for tourists through their promotional activities </a:t>
            </a:r>
          </a:p>
          <a:p>
            <a:r>
              <a:rPr lang="en-US" dirty="0"/>
              <a:t>Deciding how tax revenues from tourists will be used </a:t>
            </a:r>
          </a:p>
          <a:p>
            <a:r>
              <a:rPr lang="en-US" dirty="0"/>
              <a:t>Degree and nature of regulation of the tourism industry </a:t>
            </a:r>
          </a:p>
          <a:p>
            <a:r>
              <a:rPr lang="en-US" dirty="0"/>
              <a:t>Attitudes to traditional cultures and indigenous people in the destination</a:t>
            </a:r>
          </a:p>
          <a:p>
            <a:pPr marL="45720" indent="0">
              <a:buNone/>
            </a:pPr>
            <a:endParaRPr lang="en-US" dirty="0">
              <a:solidFill>
                <a:srgbClr val="FFFFFF"/>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118593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a:solidFill>
                  <a:schemeClr val="tx1"/>
                </a:solidFill>
              </a:rPr>
              <a:t>Local Tourism </a:t>
            </a:r>
            <a:r>
              <a:rPr lang="en-US" dirty="0" smtClean="0">
                <a:solidFill>
                  <a:schemeClr val="tx1"/>
                </a:solidFill>
              </a:rPr>
              <a:t>Industry</a:t>
            </a:r>
            <a:endParaRPr lang="en-US" dirty="0">
              <a:solidFill>
                <a:schemeClr val="tx1"/>
              </a:solidFill>
            </a:endParaRP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p:txBody>
          <a:bodyPr>
            <a:normAutofit/>
          </a:bodyPr>
          <a:lstStyle/>
          <a:p>
            <a:r>
              <a:rPr lang="en-US" dirty="0" smtClean="0">
                <a:solidFill>
                  <a:srgbClr val="FFFFFF"/>
                </a:solidFill>
              </a:rPr>
              <a:t>.</a:t>
            </a:r>
            <a:r>
              <a:rPr lang="en-US" dirty="0" err="1" smtClean="0">
                <a:solidFill>
                  <a:srgbClr val="FFFFFF"/>
                </a:solidFill>
              </a:rPr>
              <a:t>c</a:t>
            </a:r>
            <a:r>
              <a:rPr lang="en-US" dirty="0" err="1" smtClean="0"/>
              <a:t>Human</a:t>
            </a:r>
            <a:r>
              <a:rPr lang="en-US" dirty="0" smtClean="0"/>
              <a:t> </a:t>
            </a:r>
            <a:r>
              <a:rPr lang="en-US" dirty="0"/>
              <a:t>resource issues including pay, working conditions and promotion opportunities </a:t>
            </a:r>
          </a:p>
          <a:p>
            <a:r>
              <a:rPr lang="en-US" dirty="0"/>
              <a:t>Influence with government decision – makers </a:t>
            </a:r>
          </a:p>
          <a:p>
            <a:r>
              <a:rPr lang="en-US" dirty="0"/>
              <a:t>Value for money, or otherwise, offered to tourists</a:t>
            </a:r>
          </a:p>
          <a:p>
            <a:r>
              <a:rPr lang="en-US" dirty="0"/>
              <a:t>Representations of local cultures of tourists </a:t>
            </a:r>
          </a:p>
          <a:p>
            <a:pPr marL="45720" indent="0">
              <a:buNone/>
            </a:pPr>
            <a:endParaRPr lang="en-US" dirty="0">
              <a:solidFill>
                <a:srgbClr val="FFFFFF"/>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161512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a:solidFill>
                  <a:schemeClr val="tx1"/>
                </a:solidFill>
              </a:rPr>
              <a:t>Host Community </a:t>
            </a: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p:txBody>
          <a:bodyPr>
            <a:normAutofit/>
          </a:bodyPr>
          <a:lstStyle/>
          <a:p>
            <a:r>
              <a:rPr lang="en-US" dirty="0" smtClean="0">
                <a:solidFill>
                  <a:srgbClr val="FFFFFF"/>
                </a:solidFill>
              </a:rPr>
              <a:t>.</a:t>
            </a:r>
            <a:r>
              <a:rPr lang="en-US" dirty="0"/>
              <a:t> Attitudes towards, and relations with, the tourists </a:t>
            </a:r>
          </a:p>
          <a:p>
            <a:r>
              <a:rPr lang="en-US" dirty="0"/>
              <a:t>Level of involvement and degree of influence on public sector decision making in relation to tourism</a:t>
            </a:r>
          </a:p>
          <a:p>
            <a:r>
              <a:rPr lang="en-US" dirty="0"/>
              <a:t>Impact of tourism on the society and culture </a:t>
            </a:r>
          </a:p>
          <a:p>
            <a:r>
              <a:rPr lang="en-US" dirty="0"/>
              <a:t>Strengths of, and commitment towards, conserving the society and culture</a:t>
            </a:r>
          </a:p>
          <a:p>
            <a:pPr marL="45720" indent="0">
              <a:buNone/>
            </a:pPr>
            <a:endParaRPr lang="en-US" dirty="0">
              <a:solidFill>
                <a:srgbClr val="FFFFFF"/>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327315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a:solidFill>
                  <a:schemeClr val="tx1"/>
                </a:solidFill>
              </a:rPr>
              <a:t>Potential Impact in host communities</a:t>
            </a: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p:txBody>
          <a:bodyPr>
            <a:normAutofit fontScale="85000" lnSpcReduction="20000"/>
          </a:bodyPr>
          <a:lstStyle/>
          <a:p>
            <a:pPr marL="45720" indent="0">
              <a:buNone/>
            </a:pPr>
            <a:r>
              <a:rPr lang="en-US" dirty="0" smtClean="0">
                <a:solidFill>
                  <a:srgbClr val="A6B727"/>
                </a:solidFill>
              </a:rPr>
              <a:t>* Relationships</a:t>
            </a:r>
            <a:r>
              <a:rPr lang="en-US" dirty="0">
                <a:solidFill>
                  <a:srgbClr val="A6B727"/>
                </a:solidFill>
              </a:rPr>
              <a:t>: The bonds between individuals, families, and social groups</a:t>
            </a:r>
            <a:r>
              <a:rPr lang="en-US" dirty="0" smtClean="0">
                <a:solidFill>
                  <a:srgbClr val="A6B727"/>
                </a:solidFill>
              </a:rPr>
              <a:t>.</a:t>
            </a:r>
            <a:endParaRPr lang="en-US" dirty="0">
              <a:solidFill>
                <a:srgbClr val="A6B727"/>
              </a:solidFill>
            </a:endParaRPr>
          </a:p>
          <a:p>
            <a:pPr marL="45720" indent="0">
              <a:buNone/>
            </a:pPr>
            <a:r>
              <a:rPr lang="en-US" dirty="0" smtClean="0">
                <a:solidFill>
                  <a:srgbClr val="A6B727"/>
                </a:solidFill>
              </a:rPr>
              <a:t> </a:t>
            </a:r>
            <a:r>
              <a:rPr lang="en-US" dirty="0">
                <a:solidFill>
                  <a:srgbClr val="A6B727"/>
                </a:solidFill>
              </a:rPr>
              <a:t>* Culture: Shared beliefs, values, customs, and traditions.</a:t>
            </a:r>
          </a:p>
          <a:p>
            <a:pPr marL="45720" indent="0">
              <a:buNone/>
            </a:pPr>
            <a:r>
              <a:rPr lang="en-US" dirty="0">
                <a:solidFill>
                  <a:srgbClr val="A6B727"/>
                </a:solidFill>
              </a:rPr>
              <a:t> * Social institutions: Formal organizations like schools, governments, and businesses, as well as informal networks like community groups.</a:t>
            </a:r>
          </a:p>
          <a:p>
            <a:pPr marL="45720" indent="0">
              <a:buNone/>
            </a:pPr>
            <a:r>
              <a:rPr lang="en-US" dirty="0">
                <a:solidFill>
                  <a:srgbClr val="A6B727"/>
                </a:solidFill>
              </a:rPr>
              <a:t> * Social inequality: Differences in power, resources, and opportunities based on factors like race, gender, class, and ethnicity.</a:t>
            </a:r>
          </a:p>
          <a:p>
            <a:pPr>
              <a:buFont typeface="Wingdings" panose="05000000000000000000" pitchFamily="2" charset="2"/>
              <a:buChar char="q"/>
            </a:pPr>
            <a:r>
              <a:rPr lang="en-US" dirty="0">
                <a:solidFill>
                  <a:srgbClr val="A6B727"/>
                </a:solidFill>
              </a:rPr>
              <a:t>The social dimension is a complex and multifaceted aspect of human life, and it has a significant impact on individuals, communities, and societies as a whole.</a:t>
            </a:r>
          </a:p>
          <a:p>
            <a:pPr marL="45720" indent="0">
              <a:buNone/>
            </a:pPr>
            <a:r>
              <a:rPr lang="en-US" dirty="0">
                <a:solidFill>
                  <a:srgbClr val="A6B727"/>
                </a:solidFill>
              </a:rPr>
              <a:t>Positive Impacts</a:t>
            </a:r>
          </a:p>
          <a:p>
            <a:pPr marL="45720" indent="0">
              <a:buNone/>
            </a:pPr>
            <a:r>
              <a:rPr lang="en-US" dirty="0">
                <a:solidFill>
                  <a:srgbClr val="A6B727"/>
                </a:solidFill>
              </a:rPr>
              <a:t> * Stronger social bonds: A strong social dimension can lead to greater cohesion and support within a community.</a:t>
            </a:r>
          </a:p>
          <a:p>
            <a:pPr marL="45720" indent="0">
              <a:buNone/>
            </a:pPr>
            <a:r>
              <a:rPr lang="en-US" dirty="0">
                <a:solidFill>
                  <a:srgbClr val="A6B727"/>
                </a:solidFill>
              </a:rPr>
              <a:t> * Improved mental and physical health: Social connections have been linked to better overall well-being.</a:t>
            </a:r>
          </a:p>
          <a:p>
            <a:pPr marL="45720" indent="0">
              <a:buNone/>
            </a:pPr>
            <a:endParaRPr lang="en-US" dirty="0">
              <a:solidFill>
                <a:srgbClr val="A6B727"/>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795015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a:solidFill>
                  <a:schemeClr val="tx1"/>
                </a:solidFill>
              </a:rPr>
              <a:t>Potential Impact in host communities</a:t>
            </a: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p:txBody>
          <a:bodyPr>
            <a:normAutofit fontScale="92500" lnSpcReduction="20000"/>
          </a:bodyPr>
          <a:lstStyle/>
          <a:p>
            <a:pPr marL="45720" indent="0">
              <a:buNone/>
            </a:pPr>
            <a:r>
              <a:rPr lang="en-US" dirty="0">
                <a:solidFill>
                  <a:srgbClr val="A6B727"/>
                </a:solidFill>
              </a:rPr>
              <a:t>* Increased sense of belonging: Feeling connected to others can lead to greater happiness and life satisfaction.</a:t>
            </a:r>
          </a:p>
          <a:p>
            <a:pPr marL="45720" indent="0">
              <a:buNone/>
            </a:pPr>
            <a:r>
              <a:rPr lang="en-US" dirty="0">
                <a:solidFill>
                  <a:srgbClr val="A6B727"/>
                </a:solidFill>
              </a:rPr>
              <a:t> * Greater civic engagement: A strong social dimension can encourage people to participate in their community and contribute to the common good.</a:t>
            </a:r>
          </a:p>
          <a:p>
            <a:pPr marL="45720" indent="0">
              <a:buNone/>
            </a:pPr>
            <a:r>
              <a:rPr lang="en-US" dirty="0">
                <a:solidFill>
                  <a:srgbClr val="A6B727"/>
                </a:solidFill>
              </a:rPr>
              <a:t>Negative Impacts</a:t>
            </a:r>
          </a:p>
          <a:p>
            <a:pPr marL="45720" indent="0">
              <a:buNone/>
            </a:pPr>
            <a:r>
              <a:rPr lang="en-US" dirty="0">
                <a:solidFill>
                  <a:srgbClr val="A6B727"/>
                </a:solidFill>
              </a:rPr>
              <a:t> * Social isolation: Lack of social connections can lead to feelings of loneliness, depression, and anxiety.</a:t>
            </a:r>
          </a:p>
          <a:p>
            <a:pPr marL="45720" indent="0">
              <a:buNone/>
            </a:pPr>
            <a:r>
              <a:rPr lang="en-US" dirty="0">
                <a:solidFill>
                  <a:srgbClr val="A6B727"/>
                </a:solidFill>
              </a:rPr>
              <a:t> * Conflict and violence: Social tensions and inequalities can contribute to conflict and violence within communities.</a:t>
            </a:r>
          </a:p>
          <a:p>
            <a:pPr marL="45720" indent="0">
              <a:buNone/>
            </a:pPr>
            <a:r>
              <a:rPr lang="en-US" dirty="0">
                <a:solidFill>
                  <a:srgbClr val="A6B727"/>
                </a:solidFill>
              </a:rPr>
              <a:t> * Discrimination and prejudice: Negative attitudes and behaviors towards certain groups can create divisions and harm within a community.</a:t>
            </a:r>
          </a:p>
          <a:p>
            <a:pPr marL="45720" indent="0">
              <a:buNone/>
            </a:pPr>
            <a:r>
              <a:rPr lang="en-US" dirty="0">
                <a:solidFill>
                  <a:srgbClr val="A6B727"/>
                </a:solidFill>
              </a:rPr>
              <a:t> * Weakening of social institutions: Decline in trust and participation in social institutions can lead to a breakdown of social order.</a:t>
            </a:r>
          </a:p>
          <a:p>
            <a:pPr marL="45720" indent="0">
              <a:buNone/>
            </a:pPr>
            <a:endParaRPr lang="en-US" dirty="0">
              <a:solidFill>
                <a:srgbClr val="A6B727"/>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922928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a:solidFill>
                  <a:schemeClr val="tx1"/>
                </a:solidFill>
              </a:rPr>
              <a:t>Potential Impact in host communities</a:t>
            </a: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p:txBody>
          <a:bodyPr>
            <a:normAutofit lnSpcReduction="10000"/>
          </a:bodyPr>
          <a:lstStyle/>
          <a:p>
            <a:pPr marL="45720" indent="0">
              <a:buNone/>
            </a:pPr>
            <a:r>
              <a:rPr lang="en-US" dirty="0">
                <a:solidFill>
                  <a:srgbClr val="A6B727"/>
                </a:solidFill>
              </a:rPr>
              <a:t>How to Strengthen the Social Dimension</a:t>
            </a:r>
          </a:p>
          <a:p>
            <a:pPr marL="45720" indent="0">
              <a:buNone/>
            </a:pPr>
            <a:r>
              <a:rPr lang="en-US" dirty="0">
                <a:solidFill>
                  <a:srgbClr val="A6B727"/>
                </a:solidFill>
              </a:rPr>
              <a:t>There are many things that can be done to strengthen the social dimension within a community. Some examples include:</a:t>
            </a:r>
          </a:p>
          <a:p>
            <a:pPr marL="45720" indent="0">
              <a:buNone/>
            </a:pPr>
            <a:r>
              <a:rPr lang="en-US" dirty="0">
                <a:solidFill>
                  <a:srgbClr val="A6B727"/>
                </a:solidFill>
              </a:rPr>
              <a:t> * Encouraging community participation: Creating opportunities for people to get involved in local activities and events.</a:t>
            </a:r>
          </a:p>
          <a:p>
            <a:pPr marL="45720" indent="0">
              <a:buNone/>
            </a:pPr>
            <a:r>
              <a:rPr lang="en-US" dirty="0">
                <a:solidFill>
                  <a:srgbClr val="A6B727"/>
                </a:solidFill>
              </a:rPr>
              <a:t> * Promoting diversity and inclusion: Fostering a welcoming and inclusive environment for all members of the community.</a:t>
            </a:r>
          </a:p>
          <a:p>
            <a:pPr marL="45720" indent="0">
              <a:buNone/>
            </a:pPr>
            <a:r>
              <a:rPr lang="en-US" dirty="0">
                <a:solidFill>
                  <a:srgbClr val="A6B727"/>
                </a:solidFill>
              </a:rPr>
              <a:t> * Supporting social institutions: Investing in schools, libraries, community centers, and other important social institutions.</a:t>
            </a:r>
          </a:p>
          <a:p>
            <a:pPr marL="45720" indent="0">
              <a:buNone/>
            </a:pPr>
            <a:r>
              <a:rPr lang="en-US" dirty="0">
                <a:solidFill>
                  <a:srgbClr val="A6B727"/>
                </a:solidFill>
              </a:rPr>
              <a:t> * Building relationships: Encouraging people to connect with their neighbors and build strong relationships.</a:t>
            </a:r>
            <a:endParaRPr lang="en-US" dirty="0">
              <a:solidFill>
                <a:srgbClr val="A6B727"/>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09163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B4B6193-F9F1-4C54-838F-77350B9FC5DC}"/>
              </a:ext>
            </a:extLst>
          </p:cNvPr>
          <p:cNvSpPr>
            <a:spLocks noGrp="1"/>
          </p:cNvSpPr>
          <p:nvPr>
            <p:ph type="title"/>
          </p:nvPr>
        </p:nvSpPr>
        <p:spPr>
          <a:xfrm>
            <a:off x="333704" y="0"/>
            <a:ext cx="10786241" cy="1356360"/>
          </a:xfrm>
        </p:spPr>
        <p:txBody>
          <a:bodyPr>
            <a:normAutofit/>
          </a:bodyPr>
          <a:lstStyle/>
          <a:p>
            <a:r>
              <a:rPr lang="en-US" sz="3600" dirty="0" smtClean="0">
                <a:solidFill>
                  <a:schemeClr val="tx2">
                    <a:lumMod val="75000"/>
                  </a:schemeClr>
                </a:solidFill>
                <a:latin typeface="Baskerville Old Face" panose="02020602080505020303" pitchFamily="18" charset="0"/>
              </a:rPr>
              <a:t>Three Dimension of Sustainable Tourism</a:t>
            </a:r>
            <a:endParaRPr lang="en-US" sz="3600" dirty="0">
              <a:solidFill>
                <a:schemeClr val="tx2">
                  <a:lumMod val="75000"/>
                </a:schemeClr>
              </a:solidFill>
              <a:latin typeface="Baskerville Old Face" panose="02020602080505020303" pitchFamily="18" charset="0"/>
            </a:endParaRPr>
          </a:p>
        </p:txBody>
      </p:sp>
      <p:pic>
        <p:nvPicPr>
          <p:cNvPr id="7" name="Picture 6" descr="Woman on top of a hill">
            <a:extLst>
              <a:ext uri="{FF2B5EF4-FFF2-40B4-BE49-F238E27FC236}">
                <a16:creationId xmlns="" xmlns:a16="http://schemas.microsoft.com/office/drawing/2014/main" id="{5B1885B6-720E-4434-8EED-676D134293D0}"/>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27160" r="1" b="1"/>
          <a:stretch/>
        </p:blipFill>
        <p:spPr>
          <a:xfrm>
            <a:off x="8352663" y="243840"/>
            <a:ext cx="3646837" cy="6377939"/>
          </a:xfrm>
          <a:prstGeom prst="rect">
            <a:avLst/>
          </a:prstGeom>
        </p:spPr>
      </p:pic>
      <p:graphicFrame>
        <p:nvGraphicFramePr>
          <p:cNvPr id="5" name="Content Placeholder 2" descr="Icon Bullets">
            <a:extLst>
              <a:ext uri="{FF2B5EF4-FFF2-40B4-BE49-F238E27FC236}">
                <a16:creationId xmlns="" xmlns:a16="http://schemas.microsoft.com/office/drawing/2014/main" id="{8453D1B9-6A3D-441D-888D-C1BEB727AD58}"/>
              </a:ext>
            </a:extLst>
          </p:cNvPr>
          <p:cNvGraphicFramePr>
            <a:graphicFrameLocks noGrp="1"/>
          </p:cNvGraphicFramePr>
          <p:nvPr>
            <p:ph idx="1"/>
            <p:extLst>
              <p:ext uri="{D42A27DB-BD31-4B8C-83A1-F6EECF244321}">
                <p14:modId xmlns:p14="http://schemas.microsoft.com/office/powerpoint/2010/main" val="869154069"/>
              </p:ext>
            </p:extLst>
          </p:nvPr>
        </p:nvGraphicFramePr>
        <p:xfrm>
          <a:off x="333704" y="1356360"/>
          <a:ext cx="7885386" cy="514954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9284743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a:solidFill>
                  <a:schemeClr val="tx1"/>
                </a:solidFill>
              </a:rPr>
              <a:t>Towards socially equitable </a:t>
            </a: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p:txBody>
          <a:bodyPr>
            <a:normAutofit/>
          </a:bodyPr>
          <a:lstStyle/>
          <a:p>
            <a:pPr marL="45720" indent="0">
              <a:buNone/>
            </a:pPr>
            <a:r>
              <a:rPr lang="en-US" dirty="0">
                <a:solidFill>
                  <a:srgbClr val="A6B727"/>
                </a:solidFill>
              </a:rPr>
              <a:t>1. Promoting fairness and justice in society.</a:t>
            </a:r>
          </a:p>
          <a:p>
            <a:pPr marL="45720" indent="0">
              <a:buNone/>
            </a:pPr>
            <a:r>
              <a:rPr lang="en-US" dirty="0">
                <a:solidFill>
                  <a:srgbClr val="A6B727"/>
                </a:solidFill>
              </a:rPr>
              <a:t>2. Ensuring the welfare of both present and future generations.</a:t>
            </a:r>
          </a:p>
          <a:p>
            <a:pPr marL="45720" indent="0">
              <a:buNone/>
            </a:pPr>
            <a:r>
              <a:rPr lang="en-US" dirty="0">
                <a:solidFill>
                  <a:srgbClr val="A6B727"/>
                </a:solidFill>
              </a:rPr>
              <a:t>3. Working towards providing equal access to resources and opportunities </a:t>
            </a:r>
            <a:endParaRPr lang="en-US" dirty="0" smtClean="0">
              <a:solidFill>
                <a:srgbClr val="A6B727"/>
              </a:solidFill>
            </a:endParaRPr>
          </a:p>
          <a:p>
            <a:pPr marL="45720" indent="0">
              <a:buNone/>
            </a:pPr>
            <a:r>
              <a:rPr lang="en-US" dirty="0">
                <a:solidFill>
                  <a:srgbClr val="A6B727"/>
                </a:solidFill>
              </a:rPr>
              <a:t>4</a:t>
            </a:r>
            <a:r>
              <a:rPr lang="en-US" dirty="0" smtClean="0">
                <a:solidFill>
                  <a:srgbClr val="A6B727"/>
                </a:solidFill>
              </a:rPr>
              <a:t> </a:t>
            </a:r>
            <a:r>
              <a:rPr lang="en-US" dirty="0">
                <a:solidFill>
                  <a:srgbClr val="A6B727"/>
                </a:solidFill>
              </a:rPr>
              <a:t>Fostering inclusivity and diversity in communities.</a:t>
            </a:r>
          </a:p>
          <a:p>
            <a:pPr marL="45720" indent="0">
              <a:buNone/>
            </a:pPr>
            <a:r>
              <a:rPr lang="en-US" dirty="0" smtClean="0">
                <a:solidFill>
                  <a:srgbClr val="A6B727"/>
                </a:solidFill>
              </a:rPr>
              <a:t>5. </a:t>
            </a:r>
            <a:r>
              <a:rPr lang="en-US" dirty="0">
                <a:solidFill>
                  <a:srgbClr val="A6B727"/>
                </a:solidFill>
              </a:rPr>
              <a:t>Addressing social disparities and inequalities.</a:t>
            </a:r>
          </a:p>
          <a:p>
            <a:pPr marL="45720" indent="0">
              <a:buNone/>
            </a:pPr>
            <a:r>
              <a:rPr lang="en-US" dirty="0" smtClean="0">
                <a:solidFill>
                  <a:srgbClr val="A6B727"/>
                </a:solidFill>
              </a:rPr>
              <a:t>6. </a:t>
            </a:r>
            <a:r>
              <a:rPr lang="en-US" dirty="0">
                <a:solidFill>
                  <a:srgbClr val="A6B727"/>
                </a:solidFill>
              </a:rPr>
              <a:t>Advocating for human rights and social well-being.</a:t>
            </a:r>
          </a:p>
          <a:p>
            <a:pPr marL="45720" indent="0">
              <a:buNone/>
            </a:pPr>
            <a:r>
              <a:rPr lang="en-US" dirty="0" smtClean="0">
                <a:solidFill>
                  <a:srgbClr val="A6B727"/>
                </a:solidFill>
              </a:rPr>
              <a:t>7. </a:t>
            </a:r>
            <a:r>
              <a:rPr lang="en-US" dirty="0">
                <a:solidFill>
                  <a:srgbClr val="A6B727"/>
                </a:solidFill>
              </a:rPr>
              <a:t>Supporting education and healthcare accessibility for all.</a:t>
            </a:r>
          </a:p>
          <a:p>
            <a:pPr marL="45720" indent="0">
              <a:buNone/>
            </a:pPr>
            <a:r>
              <a:rPr lang="en-US" dirty="0" smtClean="0">
                <a:solidFill>
                  <a:srgbClr val="A6B727"/>
                </a:solidFill>
              </a:rPr>
              <a:t>8. </a:t>
            </a:r>
            <a:r>
              <a:rPr lang="en-US" dirty="0">
                <a:solidFill>
                  <a:srgbClr val="A6B727"/>
                </a:solidFill>
              </a:rPr>
              <a:t>Encouraging community engagement and empowerment </a:t>
            </a:r>
            <a:r>
              <a:rPr lang="en-US" dirty="0" smtClean="0">
                <a:solidFill>
                  <a:srgbClr val="A6B727"/>
                </a:solidFill>
              </a:rPr>
              <a:t>initiatives for </a:t>
            </a:r>
            <a:r>
              <a:rPr lang="en-US" dirty="0">
                <a:solidFill>
                  <a:srgbClr val="A6B727"/>
                </a:solidFill>
              </a:rPr>
              <a:t>all.</a:t>
            </a:r>
            <a:endParaRPr lang="en-US" dirty="0">
              <a:solidFill>
                <a:srgbClr val="A6B727"/>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741866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 xmlns:a16="http://schemas.microsoft.com/office/drawing/2014/main" id="{E3DC42C2-6B58-404C-B339-2C72808A5BE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a:xfrm>
            <a:off x="6096000" y="609600"/>
            <a:ext cx="5038844" cy="1356360"/>
          </a:xfrm>
        </p:spPr>
        <p:txBody>
          <a:bodyPr>
            <a:normAutofit/>
          </a:bodyPr>
          <a:lstStyle/>
          <a:p>
            <a:r>
              <a:rPr lang="en-US" dirty="0">
                <a:solidFill>
                  <a:srgbClr val="FFFFFF"/>
                </a:solidFill>
              </a:rPr>
              <a:t>Thank You</a:t>
            </a:r>
          </a:p>
        </p:txBody>
      </p:sp>
      <p:pic>
        <p:nvPicPr>
          <p:cNvPr id="4" name="Picture 3" descr="Two people climbing a mountain">
            <a:extLst>
              <a:ext uri="{FF2B5EF4-FFF2-40B4-BE49-F238E27FC236}">
                <a16:creationId xmlns="" xmlns:a16="http://schemas.microsoft.com/office/drawing/2014/main" id="{629F2A20-8FE1-4EA2-AE83-45314542A65B}"/>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t="2278" b="2278"/>
          <a:stretch/>
        </p:blipFill>
        <p:spPr>
          <a:xfrm>
            <a:off x="232860" y="243840"/>
            <a:ext cx="5432443" cy="6377939"/>
          </a:xfrm>
          <a:prstGeom prst="rect">
            <a:avLst/>
          </a:prstGeom>
        </p:spPr>
      </p:pic>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a:xfrm>
            <a:off x="6096000" y="2057400"/>
            <a:ext cx="5038844" cy="4038600"/>
          </a:xfrm>
        </p:spPr>
        <p:txBody>
          <a:bodyPr>
            <a:normAutofit/>
          </a:bodyPr>
          <a:lstStyle/>
          <a:p>
            <a:pPr marL="45720" indent="0">
              <a:buNone/>
            </a:pPr>
            <a:endParaRPr lang="en-US" dirty="0">
              <a:solidFill>
                <a:srgbClr val="FFFFFF"/>
              </a:solidFill>
            </a:endParaRPr>
          </a:p>
          <a:p>
            <a:endParaRPr lang="en-US" dirty="0">
              <a:solidFill>
                <a:srgbClr val="FFFFFF"/>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63636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a:t>
            </a:r>
            <a:endParaRPr lang="en-US" dirty="0"/>
          </a:p>
        </p:txBody>
      </p:sp>
      <p:pic>
        <p:nvPicPr>
          <p:cNvPr id="9" name="Content Placeholder 8"/>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21397" y="236913"/>
            <a:ext cx="2102703" cy="6404956"/>
          </a:xfrm>
          <a:prstGeom prst="rect">
            <a:avLst/>
          </a:prstGeom>
          <a:ln>
            <a:noFill/>
          </a:ln>
          <a:effectLst>
            <a:outerShdw blurRad="190500" algn="tl" rotWithShape="0">
              <a:srgbClr val="000000">
                <a:alpha val="70000"/>
              </a:srgbClr>
            </a:outerShdw>
          </a:effectLst>
        </p:spPr>
      </p:pic>
      <p:pic>
        <p:nvPicPr>
          <p:cNvPr id="12" name="Content Placeholder 11"/>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2324100" y="236913"/>
            <a:ext cx="2400300" cy="6404956"/>
          </a:xfrm>
          <a:prstGeom prst="rect">
            <a:avLst/>
          </a:prstGeom>
          <a:ln>
            <a:noFill/>
          </a:ln>
          <a:effectLst>
            <a:outerShdw blurRad="190500" algn="tl" rotWithShape="0">
              <a:srgbClr val="000000">
                <a:alpha val="70000"/>
              </a:srgb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4400" y="236913"/>
            <a:ext cx="2514600" cy="6404956"/>
          </a:xfrm>
          <a:prstGeom prst="rect">
            <a:avLst/>
          </a:prstGeom>
          <a:ln>
            <a:noFill/>
          </a:ln>
          <a:effectLst>
            <a:outerShdw blurRad="190500" algn="tl" rotWithShape="0">
              <a:srgbClr val="000000">
                <a:alpha val="70000"/>
              </a:srgbClr>
            </a:outerShdw>
          </a:effectLst>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39000" y="236913"/>
            <a:ext cx="2438400" cy="6404956"/>
          </a:xfrm>
          <a:prstGeom prst="rect">
            <a:avLst/>
          </a:prstGeom>
          <a:ln>
            <a:noFill/>
          </a:ln>
          <a:effectLst>
            <a:outerShdw blurRad="190500" algn="tl" rotWithShape="0">
              <a:srgbClr val="000000">
                <a:alpha val="70000"/>
              </a:srgbClr>
            </a:outerShdw>
          </a:effectLst>
        </p:spPr>
      </p:pic>
      <p:pic>
        <p:nvPicPr>
          <p:cNvPr id="16" name="Picture 1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677400" y="236913"/>
            <a:ext cx="2331303" cy="640495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33384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37888E1-1C83-45CD-94C1-01CE6D18A71C}"/>
              </a:ext>
            </a:extLst>
          </p:cNvPr>
          <p:cNvSpPr>
            <a:spLocks noGrp="1"/>
          </p:cNvSpPr>
          <p:nvPr>
            <p:ph type="title"/>
          </p:nvPr>
        </p:nvSpPr>
        <p:spPr>
          <a:xfrm>
            <a:off x="1143000" y="210589"/>
            <a:ext cx="9875520" cy="1356360"/>
          </a:xfrm>
        </p:spPr>
        <p:txBody>
          <a:bodyPr>
            <a:normAutofit/>
          </a:bodyPr>
          <a:lstStyle/>
          <a:p>
            <a:r>
              <a:rPr lang="en-US" dirty="0" smtClean="0">
                <a:solidFill>
                  <a:schemeClr val="tx1">
                    <a:lumMod val="95000"/>
                    <a:lumOff val="5000"/>
                  </a:schemeClr>
                </a:solidFill>
              </a:rPr>
              <a:t>               </a:t>
            </a:r>
            <a:r>
              <a:rPr lang="en-US" sz="4800" dirty="0" smtClean="0">
                <a:solidFill>
                  <a:schemeClr val="tx1">
                    <a:lumMod val="95000"/>
                    <a:lumOff val="5000"/>
                  </a:schemeClr>
                </a:solidFill>
                <a:latin typeface="Baskerville Old Face" panose="02020602080505020303" pitchFamily="18" charset="0"/>
              </a:rPr>
              <a:t>Environmental </a:t>
            </a:r>
            <a:r>
              <a:rPr lang="en-US" sz="4800" dirty="0">
                <a:solidFill>
                  <a:schemeClr val="tx1">
                    <a:lumMod val="95000"/>
                    <a:lumOff val="5000"/>
                  </a:schemeClr>
                </a:solidFill>
                <a:latin typeface="Baskerville Old Face" panose="02020602080505020303" pitchFamily="18" charset="0"/>
              </a:rPr>
              <a:t>Dimension</a:t>
            </a:r>
          </a:p>
        </p:txBody>
      </p:sp>
      <p:sp>
        <p:nvSpPr>
          <p:cNvPr id="3" name="Content Placeholder 2"/>
          <p:cNvSpPr>
            <a:spLocks noGrp="1"/>
          </p:cNvSpPr>
          <p:nvPr>
            <p:ph idx="1"/>
          </p:nvPr>
        </p:nvSpPr>
        <p:spPr>
          <a:xfrm>
            <a:off x="1143000" y="1188722"/>
            <a:ext cx="9872871" cy="5145576"/>
          </a:xfrm>
        </p:spPr>
        <p:txBody>
          <a:bodyPr>
            <a:normAutofit/>
          </a:bodyPr>
          <a:lstStyle/>
          <a:p>
            <a:r>
              <a:rPr lang="en-US" dirty="0">
                <a:solidFill>
                  <a:srgbClr val="A6B727"/>
                </a:solidFill>
              </a:rPr>
              <a:t>The environment dimension refers to a key aspect of sustainability, focusing on the interactions between the environment and human activities. It involves understanding how human actions impact the natural world and how to preserve and protect the environment for future generations</a:t>
            </a:r>
            <a:r>
              <a:rPr lang="en-US" dirty="0">
                <a:solidFill>
                  <a:schemeClr val="accent1">
                    <a:lumMod val="75000"/>
                  </a:schemeClr>
                </a:solidFill>
              </a:rPr>
              <a:t>. </a:t>
            </a:r>
          </a:p>
          <a:p>
            <a:endParaRPr lang="en-US" dirty="0" smtClean="0">
              <a:solidFill>
                <a:schemeClr val="tx1">
                  <a:lumMod val="95000"/>
                  <a:lumOff val="5000"/>
                </a:schemeClr>
              </a:solidFill>
            </a:endParaRPr>
          </a:p>
          <a:p>
            <a:pPr>
              <a:buFont typeface="Wingdings" panose="05000000000000000000" pitchFamily="2" charset="2"/>
              <a:buChar char="Ø"/>
            </a:pPr>
            <a:r>
              <a:rPr lang="en-US" sz="2400" u="sng" dirty="0" smtClean="0">
                <a:solidFill>
                  <a:schemeClr val="bg2">
                    <a:lumMod val="10000"/>
                  </a:schemeClr>
                </a:solidFill>
              </a:rPr>
              <a:t> Scope </a:t>
            </a:r>
            <a:r>
              <a:rPr lang="en-US" sz="2400" u="sng" dirty="0">
                <a:solidFill>
                  <a:schemeClr val="bg2">
                    <a:lumMod val="10000"/>
                  </a:schemeClr>
                </a:solidFill>
              </a:rPr>
              <a:t>of </a:t>
            </a:r>
            <a:r>
              <a:rPr lang="en-US" sz="2400" u="sng" dirty="0" smtClean="0">
                <a:solidFill>
                  <a:schemeClr val="bg2">
                    <a:lumMod val="10000"/>
                  </a:schemeClr>
                </a:solidFill>
              </a:rPr>
              <a:t>Environment : </a:t>
            </a:r>
          </a:p>
          <a:p>
            <a:pPr marL="285750" indent="-285750">
              <a:buFont typeface="Arial" panose="020B0604020202020204" pitchFamily="34" charset="0"/>
              <a:buChar char="•"/>
            </a:pPr>
            <a:r>
              <a:rPr lang="en-US" sz="2000" dirty="0">
                <a:solidFill>
                  <a:srgbClr val="A6B727"/>
                </a:solidFill>
              </a:rPr>
              <a:t>The Natural Environment</a:t>
            </a:r>
          </a:p>
          <a:p>
            <a:pPr marL="285750" indent="-285750">
              <a:buFont typeface="Arial" panose="020B0604020202020204" pitchFamily="34" charset="0"/>
              <a:buChar char="•"/>
            </a:pPr>
            <a:r>
              <a:rPr lang="en-US" sz="2000" dirty="0">
                <a:solidFill>
                  <a:srgbClr val="A6B727"/>
                </a:solidFill>
              </a:rPr>
              <a:t>Wildlife</a:t>
            </a:r>
          </a:p>
          <a:p>
            <a:pPr marL="285750" indent="-285750">
              <a:buFont typeface="Arial" panose="020B0604020202020204" pitchFamily="34" charset="0"/>
              <a:buChar char="•"/>
            </a:pPr>
            <a:r>
              <a:rPr lang="en-US" sz="2000" dirty="0">
                <a:solidFill>
                  <a:srgbClr val="A6B727"/>
                </a:solidFill>
              </a:rPr>
              <a:t>The Framed Environment</a:t>
            </a:r>
          </a:p>
          <a:p>
            <a:pPr marL="285750" indent="-285750">
              <a:buFont typeface="Arial" panose="020B0604020202020204" pitchFamily="34" charset="0"/>
              <a:buChar char="•"/>
            </a:pPr>
            <a:r>
              <a:rPr lang="en-US" sz="2000" dirty="0">
                <a:solidFill>
                  <a:srgbClr val="A6B727"/>
                </a:solidFill>
              </a:rPr>
              <a:t>The Built Environment </a:t>
            </a:r>
          </a:p>
          <a:p>
            <a:pPr marL="285750" indent="-285750">
              <a:buFont typeface="Arial" panose="020B0604020202020204" pitchFamily="34" charset="0"/>
              <a:buChar char="•"/>
            </a:pPr>
            <a:r>
              <a:rPr lang="en-US" sz="2000" dirty="0">
                <a:solidFill>
                  <a:srgbClr val="A6B727"/>
                </a:solidFill>
              </a:rPr>
              <a:t>Natural Resources </a:t>
            </a:r>
          </a:p>
          <a:p>
            <a:endParaRPr lang="en-US" sz="2000" u="sng" dirty="0" smtClean="0">
              <a:solidFill>
                <a:srgbClr val="F163AD"/>
              </a:solidFill>
            </a:endParaRPr>
          </a:p>
          <a:p>
            <a:endParaRPr lang="en-US" sz="2000" u="sng" dirty="0">
              <a:solidFill>
                <a:srgbClr val="F163AD"/>
              </a:solidFill>
            </a:endParaRPr>
          </a:p>
          <a:p>
            <a:endParaRPr lang="en-US" dirty="0">
              <a:solidFill>
                <a:schemeClr val="tx1">
                  <a:lumMod val="95000"/>
                  <a:lumOff val="5000"/>
                </a:schemeClr>
              </a:solidFill>
            </a:endParaRPr>
          </a:p>
        </p:txBody>
      </p:sp>
    </p:spTree>
    <p:extLst>
      <p:ext uri="{BB962C8B-B14F-4D97-AF65-F5344CB8AC3E}">
        <p14:creationId xmlns:p14="http://schemas.microsoft.com/office/powerpoint/2010/main" val="1194767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37888E1-1C83-45CD-94C1-01CE6D18A71C}"/>
              </a:ext>
            </a:extLst>
          </p:cNvPr>
          <p:cNvSpPr>
            <a:spLocks noGrp="1"/>
          </p:cNvSpPr>
          <p:nvPr>
            <p:ph type="title"/>
          </p:nvPr>
        </p:nvSpPr>
        <p:spPr>
          <a:xfrm>
            <a:off x="1143000" y="261828"/>
            <a:ext cx="9875520" cy="1356360"/>
          </a:xfrm>
        </p:spPr>
        <p:txBody>
          <a:bodyPr>
            <a:normAutofit/>
          </a:bodyPr>
          <a:lstStyle/>
          <a:p>
            <a:r>
              <a:rPr lang="en-US" dirty="0" smtClean="0">
                <a:solidFill>
                  <a:schemeClr val="tx1"/>
                </a:solidFill>
                <a:latin typeface="Baskerville Old Face" panose="02020602080505020303" pitchFamily="18" charset="0"/>
              </a:rPr>
              <a:t>               </a:t>
            </a:r>
            <a:r>
              <a:rPr lang="en-US" sz="4800" dirty="0">
                <a:solidFill>
                  <a:schemeClr val="tx1"/>
                </a:solidFill>
                <a:latin typeface="Baskerville Old Face" panose="02020602080505020303" pitchFamily="18" charset="0"/>
              </a:rPr>
              <a:t>More sustainable approach</a:t>
            </a:r>
          </a:p>
        </p:txBody>
      </p:sp>
      <p:sp>
        <p:nvSpPr>
          <p:cNvPr id="3" name="Content Placeholder 2"/>
          <p:cNvSpPr>
            <a:spLocks noGrp="1"/>
          </p:cNvSpPr>
          <p:nvPr>
            <p:ph idx="1"/>
          </p:nvPr>
        </p:nvSpPr>
        <p:spPr>
          <a:xfrm>
            <a:off x="1143000" y="1188722"/>
            <a:ext cx="9872871" cy="5145576"/>
          </a:xfrm>
        </p:spPr>
        <p:txBody>
          <a:bodyPr>
            <a:normAutofit/>
          </a:bodyPr>
          <a:lstStyle/>
          <a:p>
            <a:endParaRPr lang="en-US" dirty="0" smtClean="0">
              <a:solidFill>
                <a:schemeClr val="tx1">
                  <a:lumMod val="95000"/>
                  <a:lumOff val="5000"/>
                </a:schemeClr>
              </a:solidFill>
            </a:endParaRPr>
          </a:p>
          <a:p>
            <a:pPr marL="45720" indent="0">
              <a:buNone/>
            </a:pPr>
            <a:endParaRPr lang="en-US" sz="2000" u="sng" dirty="0" smtClean="0">
              <a:solidFill>
                <a:srgbClr val="F163AD"/>
              </a:solidFill>
            </a:endParaRPr>
          </a:p>
          <a:p>
            <a:endParaRPr lang="en-US" sz="2000" u="sng" dirty="0">
              <a:solidFill>
                <a:srgbClr val="F163AD"/>
              </a:solidFill>
            </a:endParaRPr>
          </a:p>
          <a:p>
            <a:endParaRPr lang="en-US" dirty="0">
              <a:solidFill>
                <a:schemeClr val="tx1">
                  <a:lumMod val="95000"/>
                  <a:lumOff val="5000"/>
                </a:schemeClr>
              </a:solidFill>
            </a:endParaRPr>
          </a:p>
        </p:txBody>
      </p:sp>
      <p:sp>
        <p:nvSpPr>
          <p:cNvPr id="4" name="Rectangle 3"/>
          <p:cNvSpPr/>
          <p:nvPr/>
        </p:nvSpPr>
        <p:spPr>
          <a:xfrm>
            <a:off x="665020" y="1618188"/>
            <a:ext cx="10823170" cy="4247317"/>
          </a:xfrm>
          <a:prstGeom prst="rect">
            <a:avLst/>
          </a:prstGeom>
        </p:spPr>
        <p:txBody>
          <a:bodyPr wrap="square">
            <a:spAutoFit/>
          </a:bodyPr>
          <a:lstStyle/>
          <a:p>
            <a:pPr marL="285750" indent="-285750">
              <a:buFont typeface="Wingdings" panose="05000000000000000000" pitchFamily="2" charset="2"/>
              <a:buChar char="Ø"/>
            </a:pPr>
            <a:r>
              <a:rPr lang="en-US" dirty="0" smtClean="0">
                <a:solidFill>
                  <a:srgbClr val="A6B727"/>
                </a:solidFill>
              </a:rPr>
              <a:t>Renewable </a:t>
            </a:r>
            <a:r>
              <a:rPr lang="en-US" dirty="0">
                <a:solidFill>
                  <a:srgbClr val="A6B727"/>
                </a:solidFill>
              </a:rPr>
              <a:t>Energy: Utilize renewable energy sources such as solar, wind, or hydroelectric power to reduce reliance on fossil fuels and lower greenhouse gas emissions</a:t>
            </a:r>
            <a:r>
              <a:rPr lang="en-US" dirty="0" smtClean="0">
                <a:solidFill>
                  <a:srgbClr val="A6B727"/>
                </a:solidFill>
              </a:rPr>
              <a:t>.</a:t>
            </a:r>
          </a:p>
          <a:p>
            <a:endParaRPr lang="en-US" dirty="0">
              <a:solidFill>
                <a:srgbClr val="A6B727"/>
              </a:solidFill>
            </a:endParaRPr>
          </a:p>
          <a:p>
            <a:pPr marL="285750" indent="-285750">
              <a:buFont typeface="Wingdings" panose="05000000000000000000" pitchFamily="2" charset="2"/>
              <a:buChar char="Ø"/>
            </a:pPr>
            <a:r>
              <a:rPr lang="en-US" dirty="0" smtClean="0">
                <a:solidFill>
                  <a:srgbClr val="A6B727"/>
                </a:solidFill>
              </a:rPr>
              <a:t>Waste </a:t>
            </a:r>
            <a:r>
              <a:rPr lang="en-US" dirty="0">
                <a:solidFill>
                  <a:srgbClr val="A6B727"/>
                </a:solidFill>
              </a:rPr>
              <a:t>Management: Implement effective waste management practices like recycling, composting, and reducing single-use plastics to minimize environmental impact</a:t>
            </a:r>
            <a:r>
              <a:rPr lang="en-US" dirty="0" smtClean="0">
                <a:solidFill>
                  <a:srgbClr val="A6B727"/>
                </a:solidFill>
              </a:rPr>
              <a:t>.</a:t>
            </a:r>
          </a:p>
          <a:p>
            <a:endParaRPr lang="en-US" dirty="0">
              <a:solidFill>
                <a:srgbClr val="A6B727"/>
              </a:solidFill>
            </a:endParaRPr>
          </a:p>
          <a:p>
            <a:pPr marL="285750" indent="-285750">
              <a:buFont typeface="Wingdings" panose="05000000000000000000" pitchFamily="2" charset="2"/>
              <a:buChar char="Ø"/>
            </a:pPr>
            <a:r>
              <a:rPr lang="en-US" dirty="0" smtClean="0">
                <a:solidFill>
                  <a:srgbClr val="A6B727"/>
                </a:solidFill>
              </a:rPr>
              <a:t>Biodiversity </a:t>
            </a:r>
            <a:r>
              <a:rPr lang="en-US" dirty="0">
                <a:solidFill>
                  <a:srgbClr val="A6B727"/>
                </a:solidFill>
              </a:rPr>
              <a:t>Conservation: Protect and preserve natural habitats and wildlife by supporting conservation efforts and sustainable land use practices</a:t>
            </a:r>
            <a:r>
              <a:rPr lang="en-US" dirty="0" smtClean="0">
                <a:solidFill>
                  <a:srgbClr val="A6B727"/>
                </a:solidFill>
              </a:rPr>
              <a:t>.</a:t>
            </a:r>
          </a:p>
          <a:p>
            <a:endParaRPr lang="en-US" dirty="0">
              <a:solidFill>
                <a:srgbClr val="A6B727"/>
              </a:solidFill>
            </a:endParaRPr>
          </a:p>
          <a:p>
            <a:pPr marL="285750" indent="-285750">
              <a:buFont typeface="Wingdings" panose="05000000000000000000" pitchFamily="2" charset="2"/>
              <a:buChar char="Ø"/>
            </a:pPr>
            <a:r>
              <a:rPr lang="en-US" dirty="0" smtClean="0">
                <a:solidFill>
                  <a:srgbClr val="A6B727"/>
                </a:solidFill>
              </a:rPr>
              <a:t>Water </a:t>
            </a:r>
            <a:r>
              <a:rPr lang="en-US" dirty="0">
                <a:solidFill>
                  <a:srgbClr val="A6B727"/>
                </a:solidFill>
              </a:rPr>
              <a:t>Conservation: Conserve water resources by using water-efficient fixtures, reducing water waste, and supporting initiatives that promote water conservation</a:t>
            </a:r>
            <a:r>
              <a:rPr lang="en-US" dirty="0" smtClean="0">
                <a:solidFill>
                  <a:srgbClr val="A6B727"/>
                </a:solidFill>
              </a:rPr>
              <a:t>.</a:t>
            </a:r>
          </a:p>
          <a:p>
            <a:endParaRPr lang="en-US" dirty="0">
              <a:solidFill>
                <a:srgbClr val="A6B727"/>
              </a:solidFill>
            </a:endParaRPr>
          </a:p>
          <a:p>
            <a:pPr marL="285750" indent="-285750">
              <a:buFont typeface="Wingdings" panose="05000000000000000000" pitchFamily="2" charset="2"/>
              <a:buChar char="Ø"/>
            </a:pPr>
            <a:r>
              <a:rPr lang="en-US" dirty="0" smtClean="0">
                <a:solidFill>
                  <a:srgbClr val="A6B727"/>
                </a:solidFill>
              </a:rPr>
              <a:t>Sustainable </a:t>
            </a:r>
            <a:r>
              <a:rPr lang="en-US" dirty="0">
                <a:solidFill>
                  <a:srgbClr val="A6B727"/>
                </a:solidFill>
              </a:rPr>
              <a:t>Agriculture: Support organic farming methods, agroforestry, and sustainable agriculture practices to promote soil health, biodiversity, and food security</a:t>
            </a:r>
            <a:r>
              <a:rPr lang="en-US" dirty="0" smtClean="0">
                <a:solidFill>
                  <a:srgbClr val="A6B727"/>
                </a:solidFill>
              </a:rPr>
              <a:t>.</a:t>
            </a:r>
          </a:p>
          <a:p>
            <a:endParaRPr lang="en-US" dirty="0"/>
          </a:p>
        </p:txBody>
      </p:sp>
      <p:cxnSp>
        <p:nvCxnSpPr>
          <p:cNvPr id="6" name="Straight Connector 5"/>
          <p:cNvCxnSpPr/>
          <p:nvPr/>
        </p:nvCxnSpPr>
        <p:spPr>
          <a:xfrm>
            <a:off x="3142211" y="1188722"/>
            <a:ext cx="690787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9857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37888E1-1C83-45CD-94C1-01CE6D18A71C}"/>
              </a:ext>
            </a:extLst>
          </p:cNvPr>
          <p:cNvSpPr>
            <a:spLocks noGrp="1"/>
          </p:cNvSpPr>
          <p:nvPr>
            <p:ph type="title"/>
          </p:nvPr>
        </p:nvSpPr>
        <p:spPr>
          <a:xfrm>
            <a:off x="1143000" y="210589"/>
            <a:ext cx="9875520" cy="1356360"/>
          </a:xfrm>
        </p:spPr>
        <p:txBody>
          <a:bodyPr>
            <a:normAutofit/>
          </a:bodyPr>
          <a:lstStyle/>
          <a:p>
            <a:r>
              <a:rPr lang="en-US" dirty="0" smtClean="0">
                <a:solidFill>
                  <a:schemeClr val="tx1"/>
                </a:solidFill>
                <a:latin typeface="Baskerville Old Face" panose="02020602080505020303" pitchFamily="18" charset="0"/>
              </a:rPr>
              <a:t>              </a:t>
            </a:r>
            <a:r>
              <a:rPr lang="en-US" sz="4800" dirty="0">
                <a:solidFill>
                  <a:schemeClr val="tx1"/>
                </a:solidFill>
                <a:latin typeface="Baskerville Old Face" panose="02020602080505020303" pitchFamily="18" charset="0"/>
              </a:rPr>
              <a:t>Economic Dimension </a:t>
            </a:r>
          </a:p>
        </p:txBody>
      </p:sp>
      <p:sp>
        <p:nvSpPr>
          <p:cNvPr id="3" name="Content Placeholder 2"/>
          <p:cNvSpPr>
            <a:spLocks noGrp="1"/>
          </p:cNvSpPr>
          <p:nvPr>
            <p:ph idx="1"/>
          </p:nvPr>
        </p:nvSpPr>
        <p:spPr>
          <a:xfrm>
            <a:off x="1747751" y="888769"/>
            <a:ext cx="8666018" cy="5145576"/>
          </a:xfrm>
        </p:spPr>
        <p:txBody>
          <a:bodyPr>
            <a:normAutofit/>
          </a:bodyPr>
          <a:lstStyle/>
          <a:p>
            <a:endParaRPr lang="en-US" dirty="0" smtClean="0">
              <a:solidFill>
                <a:schemeClr val="tx1">
                  <a:lumMod val="95000"/>
                  <a:lumOff val="5000"/>
                </a:schemeClr>
              </a:solidFill>
            </a:endParaRPr>
          </a:p>
          <a:p>
            <a:pPr marL="45720" indent="0">
              <a:buNone/>
            </a:pPr>
            <a:endParaRPr lang="en-US" sz="2000" u="sng" dirty="0" smtClean="0">
              <a:solidFill>
                <a:srgbClr val="F163AD"/>
              </a:solidFill>
            </a:endParaRPr>
          </a:p>
          <a:p>
            <a:endParaRPr lang="en-US" sz="2000" u="sng" dirty="0">
              <a:solidFill>
                <a:srgbClr val="F163AD"/>
              </a:solidFill>
            </a:endParaRPr>
          </a:p>
          <a:p>
            <a:r>
              <a:rPr lang="en-US" dirty="0">
                <a:solidFill>
                  <a:srgbClr val="A6B727"/>
                </a:solidFill>
              </a:rPr>
              <a:t>The economic dimension in sustainability focuses on the financial impacts of human activities on the environment. It looks at the costs and benefits of practices to ensure long-term economic viability while considering social and environmental factors. The goal is to promote economic growth that is inclusive, environmentally friendly, and socially equitable by investing in green technologies and fostering opportunities for all.</a:t>
            </a:r>
          </a:p>
        </p:txBody>
      </p:sp>
    </p:spTree>
    <p:extLst>
      <p:ext uri="{BB962C8B-B14F-4D97-AF65-F5344CB8AC3E}">
        <p14:creationId xmlns:p14="http://schemas.microsoft.com/office/powerpoint/2010/main" val="1002711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37888E1-1C83-45CD-94C1-01CE6D18A71C}"/>
              </a:ext>
            </a:extLst>
          </p:cNvPr>
          <p:cNvSpPr>
            <a:spLocks noGrp="1"/>
          </p:cNvSpPr>
          <p:nvPr>
            <p:ph type="title"/>
          </p:nvPr>
        </p:nvSpPr>
        <p:spPr>
          <a:xfrm>
            <a:off x="1143000" y="210589"/>
            <a:ext cx="9875520" cy="1356360"/>
          </a:xfrm>
        </p:spPr>
        <p:txBody>
          <a:bodyPr>
            <a:normAutofit/>
          </a:bodyPr>
          <a:lstStyle/>
          <a:p>
            <a:r>
              <a:rPr lang="en-US" dirty="0" smtClean="0">
                <a:solidFill>
                  <a:schemeClr val="tx1"/>
                </a:solidFill>
                <a:latin typeface="Baskerville Old Face" panose="02020602080505020303" pitchFamily="18" charset="0"/>
              </a:rPr>
              <a:t>              </a:t>
            </a:r>
            <a:r>
              <a:rPr lang="en-US" sz="4800" dirty="0">
                <a:solidFill>
                  <a:schemeClr val="tx1"/>
                </a:solidFill>
                <a:latin typeface="Baskerville Old Face" panose="02020602080505020303" pitchFamily="18" charset="0"/>
              </a:rPr>
              <a:t>Economic Dimension </a:t>
            </a:r>
          </a:p>
        </p:txBody>
      </p:sp>
      <p:sp>
        <p:nvSpPr>
          <p:cNvPr id="3" name="Content Placeholder 2"/>
          <p:cNvSpPr>
            <a:spLocks noGrp="1"/>
          </p:cNvSpPr>
          <p:nvPr>
            <p:ph idx="1"/>
          </p:nvPr>
        </p:nvSpPr>
        <p:spPr>
          <a:xfrm>
            <a:off x="1747751" y="888769"/>
            <a:ext cx="8666018" cy="5145576"/>
          </a:xfrm>
        </p:spPr>
        <p:txBody>
          <a:bodyPr>
            <a:normAutofit/>
          </a:bodyPr>
          <a:lstStyle/>
          <a:p>
            <a:endParaRPr lang="en-US" dirty="0" smtClean="0">
              <a:solidFill>
                <a:schemeClr val="tx1">
                  <a:lumMod val="95000"/>
                  <a:lumOff val="5000"/>
                </a:schemeClr>
              </a:solidFill>
            </a:endParaRPr>
          </a:p>
          <a:p>
            <a:pPr marL="45720" indent="0">
              <a:buNone/>
            </a:pPr>
            <a:endParaRPr lang="en-US" sz="2000" u="sng" dirty="0" smtClean="0">
              <a:solidFill>
                <a:srgbClr val="F163AD"/>
              </a:solidFill>
            </a:endParaRPr>
          </a:p>
          <a:p>
            <a:endParaRPr lang="en-US" sz="2000" u="sng" dirty="0">
              <a:solidFill>
                <a:srgbClr val="F163AD"/>
              </a:solidFill>
            </a:endParaRPr>
          </a:p>
          <a:p>
            <a:r>
              <a:rPr lang="en-US" dirty="0">
                <a:solidFill>
                  <a:srgbClr val="A6B727"/>
                </a:solidFill>
              </a:rPr>
              <a:t>The economic dimension in sustainability focuses on the financial impacts of human activities on the environment. It looks at the costs and benefits of practices to ensure long-term economic viability while considering social and environmental factors. The goal is to promote </a:t>
            </a:r>
            <a:r>
              <a:rPr lang="en-US" dirty="0" err="1" smtClean="0">
                <a:solidFill>
                  <a:srgbClr val="A6B727"/>
                </a:solidFill>
              </a:rPr>
              <a:t>econo</a:t>
            </a:r>
            <a:endParaRPr lang="en-US" dirty="0">
              <a:solidFill>
                <a:srgbClr val="A6B727"/>
              </a:solidFill>
            </a:endParaRPr>
          </a:p>
        </p:txBody>
      </p:sp>
    </p:spTree>
    <p:extLst>
      <p:ext uri="{BB962C8B-B14F-4D97-AF65-F5344CB8AC3E}">
        <p14:creationId xmlns:p14="http://schemas.microsoft.com/office/powerpoint/2010/main" val="566391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smtClean="0">
                <a:solidFill>
                  <a:schemeClr val="tx1"/>
                </a:solidFill>
                <a:latin typeface="Baskerville Old Face" panose="02020602080505020303" pitchFamily="18" charset="0"/>
              </a:rPr>
              <a:t>Benefits and cost of Economic Dimension</a:t>
            </a:r>
            <a:r>
              <a:rPr lang="en-US" dirty="0" smtClean="0">
                <a:solidFill>
                  <a:srgbClr val="FFFFFF"/>
                </a:solidFill>
                <a:latin typeface="Baskerville Old Face" panose="02020602080505020303" pitchFamily="18" charset="0"/>
              </a:rPr>
              <a:t> </a:t>
            </a:r>
            <a:r>
              <a:rPr lang="en-US" dirty="0">
                <a:solidFill>
                  <a:srgbClr val="FFFFFF"/>
                </a:solidFill>
                <a:latin typeface="Baskerville Old Face" panose="02020602080505020303" pitchFamily="18" charset="0"/>
              </a:rPr>
              <a:t>You</a:t>
            </a:r>
          </a:p>
        </p:txBody>
      </p:sp>
      <p:sp>
        <p:nvSpPr>
          <p:cNvPr id="5" name="Text Placeholder 4"/>
          <p:cNvSpPr>
            <a:spLocks noGrp="1"/>
          </p:cNvSpPr>
          <p:nvPr>
            <p:ph type="body" idx="1"/>
          </p:nvPr>
        </p:nvSpPr>
        <p:spPr>
          <a:xfrm>
            <a:off x="1143000" y="1556712"/>
            <a:ext cx="4754880" cy="473637"/>
          </a:xfrm>
        </p:spPr>
        <p:txBody>
          <a:bodyPr/>
          <a:lstStyle/>
          <a:p>
            <a:r>
              <a:rPr lang="en-US" dirty="0" smtClean="0"/>
              <a:t>Benefits </a:t>
            </a:r>
            <a:endParaRPr lang="en-US" dirty="0"/>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sz="half" idx="2"/>
          </p:nvPr>
        </p:nvSpPr>
        <p:spPr>
          <a:xfrm>
            <a:off x="1143000" y="2245684"/>
            <a:ext cx="4754880" cy="4271493"/>
          </a:xfrm>
        </p:spPr>
        <p:txBody>
          <a:bodyPr>
            <a:normAutofit/>
          </a:bodyPr>
          <a:lstStyle/>
          <a:p>
            <a:pPr marL="45720" indent="0">
              <a:buNone/>
            </a:pPr>
            <a:endParaRPr lang="en-US" dirty="0">
              <a:solidFill>
                <a:srgbClr val="FFFFFF"/>
              </a:solidFill>
            </a:endParaRPr>
          </a:p>
          <a:p>
            <a:endParaRPr lang="en-US" dirty="0">
              <a:solidFill>
                <a:srgbClr val="FFFFFF"/>
              </a:solidFill>
            </a:endParaRPr>
          </a:p>
        </p:txBody>
      </p:sp>
      <p:sp>
        <p:nvSpPr>
          <p:cNvPr id="6" name="Text Placeholder 5"/>
          <p:cNvSpPr>
            <a:spLocks noGrp="1"/>
          </p:cNvSpPr>
          <p:nvPr>
            <p:ph type="body" sz="quarter" idx="3"/>
          </p:nvPr>
        </p:nvSpPr>
        <p:spPr>
          <a:xfrm>
            <a:off x="6731000" y="1404910"/>
            <a:ext cx="4754880" cy="777240"/>
          </a:xfrm>
        </p:spPr>
        <p:txBody>
          <a:bodyPr/>
          <a:lstStyle/>
          <a:p>
            <a:r>
              <a:rPr lang="en-US" dirty="0" smtClean="0"/>
              <a:t>Cost</a:t>
            </a:r>
            <a:endParaRPr lang="en-US" dirty="0"/>
          </a:p>
        </p:txBody>
      </p:sp>
      <p:sp>
        <p:nvSpPr>
          <p:cNvPr id="7" name="Content Placeholder 6"/>
          <p:cNvSpPr>
            <a:spLocks noGrp="1"/>
          </p:cNvSpPr>
          <p:nvPr>
            <p:ph sz="quarter" idx="4"/>
          </p:nvPr>
        </p:nvSpPr>
        <p:spPr>
          <a:xfrm>
            <a:off x="6263639" y="2245683"/>
            <a:ext cx="5332615" cy="4376095"/>
          </a:xfrm>
        </p:spPr>
        <p:txBody>
          <a:bodyPr>
            <a:normAutofit/>
          </a:bodyPr>
          <a:lstStyle/>
          <a:p>
            <a:r>
              <a:rPr lang="en-US" sz="1800" dirty="0">
                <a:solidFill>
                  <a:srgbClr val="A6B727"/>
                </a:solidFill>
              </a:rPr>
              <a:t>1. Understanding how money choices impact the environment.</a:t>
            </a:r>
          </a:p>
          <a:p>
            <a:r>
              <a:rPr lang="en-US" sz="1800" dirty="0">
                <a:solidFill>
                  <a:srgbClr val="A6B727"/>
                </a:solidFill>
              </a:rPr>
              <a:t>2. Assessing costs and benefits for long-term economic viability.</a:t>
            </a:r>
          </a:p>
          <a:p>
            <a:r>
              <a:rPr lang="en-US" sz="1800" dirty="0">
                <a:solidFill>
                  <a:srgbClr val="A6B727"/>
                </a:solidFill>
              </a:rPr>
              <a:t>3. Promoting fair, green, and socially equitable economic growth.</a:t>
            </a:r>
          </a:p>
          <a:p>
            <a:r>
              <a:rPr lang="en-US" sz="1800" dirty="0">
                <a:solidFill>
                  <a:srgbClr val="A6B727"/>
                </a:solidFill>
              </a:rPr>
              <a:t>4. Investing in eco-friendly technologies.</a:t>
            </a:r>
          </a:p>
          <a:p>
            <a:r>
              <a:rPr lang="en-US" sz="1800" dirty="0">
                <a:solidFill>
                  <a:srgbClr val="A6B727"/>
                </a:solidFill>
              </a:rPr>
              <a:t>5. Creating economic opportunities for current and future generations</a:t>
            </a:r>
            <a:r>
              <a:rPr lang="en-US" dirty="0">
                <a:solidFill>
                  <a:srgbClr val="A6B727"/>
                </a:solidFill>
              </a:rPr>
              <a:t>.</a:t>
            </a: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
        <p:nvSpPr>
          <p:cNvPr id="3" name="Rectangle 2"/>
          <p:cNvSpPr/>
          <p:nvPr/>
        </p:nvSpPr>
        <p:spPr>
          <a:xfrm>
            <a:off x="585106" y="2245684"/>
            <a:ext cx="4754880" cy="4247317"/>
          </a:xfrm>
          <a:prstGeom prst="rect">
            <a:avLst/>
          </a:prstGeom>
        </p:spPr>
        <p:txBody>
          <a:bodyPr wrap="square">
            <a:spAutoFit/>
          </a:bodyPr>
          <a:lstStyle/>
          <a:p>
            <a:pPr marL="342900" indent="-342900">
              <a:buFont typeface="Arial" panose="020B0604020202020204" pitchFamily="34" charset="0"/>
              <a:buChar char="•"/>
            </a:pPr>
            <a:r>
              <a:rPr lang="en-US" dirty="0" smtClean="0">
                <a:solidFill>
                  <a:srgbClr val="A6B727"/>
                </a:solidFill>
              </a:rPr>
              <a:t>Understanding </a:t>
            </a:r>
            <a:r>
              <a:rPr lang="en-US" dirty="0">
                <a:solidFill>
                  <a:srgbClr val="A6B727"/>
                </a:solidFill>
              </a:rPr>
              <a:t>the financial impacts of human activities on the environment</a:t>
            </a:r>
            <a:r>
              <a:rPr lang="en-US" dirty="0" smtClean="0">
                <a:solidFill>
                  <a:srgbClr val="A6B727"/>
                </a:solidFill>
              </a:rPr>
              <a:t>.</a:t>
            </a:r>
          </a:p>
          <a:p>
            <a:endParaRPr lang="en-US" dirty="0">
              <a:solidFill>
                <a:srgbClr val="A6B727"/>
              </a:solidFill>
            </a:endParaRPr>
          </a:p>
          <a:p>
            <a:pPr marL="285750" indent="-285750">
              <a:buFont typeface="Arial" panose="020B0604020202020204" pitchFamily="34" charset="0"/>
              <a:buChar char="•"/>
            </a:pPr>
            <a:r>
              <a:rPr lang="en-US" dirty="0" smtClean="0">
                <a:solidFill>
                  <a:srgbClr val="A6B727"/>
                </a:solidFill>
              </a:rPr>
              <a:t>Assessing </a:t>
            </a:r>
            <a:r>
              <a:rPr lang="en-US" dirty="0">
                <a:solidFill>
                  <a:srgbClr val="A6B727"/>
                </a:solidFill>
              </a:rPr>
              <a:t>costs and benefits to ensure long-term economic sustainability</a:t>
            </a:r>
            <a:r>
              <a:rPr lang="en-US" dirty="0" smtClean="0">
                <a:solidFill>
                  <a:srgbClr val="A6B727"/>
                </a:solidFill>
              </a:rPr>
              <a:t>.</a:t>
            </a:r>
          </a:p>
          <a:p>
            <a:endParaRPr lang="en-US" dirty="0">
              <a:solidFill>
                <a:srgbClr val="A6B727"/>
              </a:solidFill>
            </a:endParaRPr>
          </a:p>
          <a:p>
            <a:pPr marL="285750" indent="-285750">
              <a:buFont typeface="Arial" panose="020B0604020202020204" pitchFamily="34" charset="0"/>
              <a:buChar char="•"/>
            </a:pPr>
            <a:r>
              <a:rPr lang="en-US" dirty="0" smtClean="0">
                <a:solidFill>
                  <a:srgbClr val="A6B727"/>
                </a:solidFill>
              </a:rPr>
              <a:t>Promoting </a:t>
            </a:r>
            <a:r>
              <a:rPr lang="en-US" dirty="0">
                <a:solidFill>
                  <a:srgbClr val="A6B727"/>
                </a:solidFill>
              </a:rPr>
              <a:t>economic growth that is inclusive, environmentally friendly, and socially equitable</a:t>
            </a:r>
            <a:r>
              <a:rPr lang="en-US" dirty="0" smtClean="0">
                <a:solidFill>
                  <a:srgbClr val="A6B727"/>
                </a:solidFill>
              </a:rPr>
              <a:t>.</a:t>
            </a:r>
          </a:p>
          <a:p>
            <a:endParaRPr lang="en-US" dirty="0">
              <a:solidFill>
                <a:srgbClr val="A6B727"/>
              </a:solidFill>
            </a:endParaRPr>
          </a:p>
          <a:p>
            <a:pPr marL="285750" indent="-285750">
              <a:buFont typeface="Arial" panose="020B0604020202020204" pitchFamily="34" charset="0"/>
              <a:buChar char="•"/>
            </a:pPr>
            <a:r>
              <a:rPr lang="en-US" dirty="0" smtClean="0">
                <a:solidFill>
                  <a:srgbClr val="A6B727"/>
                </a:solidFill>
              </a:rPr>
              <a:t> </a:t>
            </a:r>
            <a:r>
              <a:rPr lang="en-US" dirty="0">
                <a:solidFill>
                  <a:srgbClr val="A6B727"/>
                </a:solidFill>
              </a:rPr>
              <a:t>Investing in green technologies and sustainable practices</a:t>
            </a:r>
            <a:r>
              <a:rPr lang="en-US" dirty="0" smtClean="0">
                <a:solidFill>
                  <a:srgbClr val="A6B727"/>
                </a:solidFill>
              </a:rPr>
              <a:t>.</a:t>
            </a:r>
          </a:p>
          <a:p>
            <a:endParaRPr lang="en-US" dirty="0">
              <a:solidFill>
                <a:srgbClr val="A6B727"/>
              </a:solidFill>
            </a:endParaRPr>
          </a:p>
          <a:p>
            <a:pPr marL="285750" indent="-285750">
              <a:buFont typeface="Arial" panose="020B0604020202020204" pitchFamily="34" charset="0"/>
              <a:buChar char="•"/>
            </a:pPr>
            <a:r>
              <a:rPr lang="en-US" dirty="0" smtClean="0">
                <a:solidFill>
                  <a:srgbClr val="A6B727"/>
                </a:solidFill>
              </a:rPr>
              <a:t> </a:t>
            </a:r>
            <a:r>
              <a:rPr lang="en-US" dirty="0">
                <a:solidFill>
                  <a:srgbClr val="A6B727"/>
                </a:solidFill>
              </a:rPr>
              <a:t>Fostering economic opportunities that benefit both present and future generations.</a:t>
            </a:r>
          </a:p>
        </p:txBody>
      </p:sp>
    </p:spTree>
    <p:extLst>
      <p:ext uri="{BB962C8B-B14F-4D97-AF65-F5344CB8AC3E}">
        <p14:creationId xmlns:p14="http://schemas.microsoft.com/office/powerpoint/2010/main" val="1646983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D81407-D1A6-42DD-AE7A-4FA34ACD1317}"/>
              </a:ext>
            </a:extLst>
          </p:cNvPr>
          <p:cNvSpPr>
            <a:spLocks noGrp="1"/>
          </p:cNvSpPr>
          <p:nvPr>
            <p:ph type="title"/>
          </p:nvPr>
        </p:nvSpPr>
        <p:spPr/>
        <p:txBody>
          <a:bodyPr>
            <a:normAutofit/>
          </a:bodyPr>
          <a:lstStyle/>
          <a:p>
            <a:r>
              <a:rPr lang="en-US" dirty="0">
                <a:solidFill>
                  <a:srgbClr val="FFFFFF"/>
                </a:solidFill>
              </a:rPr>
              <a:t>Thank </a:t>
            </a:r>
            <a:r>
              <a:rPr lang="en-US" dirty="0" smtClean="0">
                <a:solidFill>
                  <a:schemeClr val="tx1"/>
                </a:solidFill>
              </a:rPr>
              <a:t>More </a:t>
            </a:r>
            <a:r>
              <a:rPr lang="en-US" dirty="0">
                <a:solidFill>
                  <a:schemeClr val="tx1"/>
                </a:solidFill>
              </a:rPr>
              <a:t>economically viable </a:t>
            </a:r>
          </a:p>
        </p:txBody>
      </p:sp>
      <p:sp>
        <p:nvSpPr>
          <p:cNvPr id="8" name="Content Placeholder 7">
            <a:extLst>
              <a:ext uri="{FF2B5EF4-FFF2-40B4-BE49-F238E27FC236}">
                <a16:creationId xmlns="" xmlns:a16="http://schemas.microsoft.com/office/drawing/2014/main" id="{41FF5D4E-7134-4EA4-BA11-FE50F4576B73}"/>
              </a:ext>
            </a:extLst>
          </p:cNvPr>
          <p:cNvSpPr>
            <a:spLocks noGrp="1"/>
          </p:cNvSpPr>
          <p:nvPr>
            <p:ph idx="1"/>
          </p:nvPr>
        </p:nvSpPr>
        <p:spPr>
          <a:xfrm>
            <a:off x="2406534" y="1965960"/>
            <a:ext cx="7144789" cy="4038600"/>
          </a:xfrm>
        </p:spPr>
        <p:txBody>
          <a:bodyPr>
            <a:normAutofit/>
          </a:bodyPr>
          <a:lstStyle/>
          <a:p>
            <a:pPr marL="45720" indent="0">
              <a:buNone/>
            </a:pPr>
            <a:r>
              <a:rPr lang="en-US" dirty="0">
                <a:solidFill>
                  <a:srgbClr val="FFFFFF"/>
                </a:solidFill>
              </a:rPr>
              <a:t>someone@example.com</a:t>
            </a:r>
          </a:p>
          <a:p>
            <a:r>
              <a:rPr lang="en-US" dirty="0" smtClean="0">
                <a:solidFill>
                  <a:srgbClr val="A6B727"/>
                </a:solidFill>
              </a:rPr>
              <a:t>Enhancing </a:t>
            </a:r>
            <a:r>
              <a:rPr lang="en-US" dirty="0">
                <a:solidFill>
                  <a:srgbClr val="A6B727"/>
                </a:solidFill>
              </a:rPr>
              <a:t>money choices for environmental and social benefits.</a:t>
            </a:r>
          </a:p>
          <a:p>
            <a:r>
              <a:rPr lang="en-US" dirty="0" smtClean="0">
                <a:solidFill>
                  <a:srgbClr val="A6B727"/>
                </a:solidFill>
              </a:rPr>
              <a:t> </a:t>
            </a:r>
            <a:r>
              <a:rPr lang="en-US" dirty="0">
                <a:solidFill>
                  <a:srgbClr val="A6B727"/>
                </a:solidFill>
              </a:rPr>
              <a:t>Investing in eco-friendly technologies for sustainable growth.</a:t>
            </a:r>
          </a:p>
          <a:p>
            <a:r>
              <a:rPr lang="en-US" dirty="0" smtClean="0">
                <a:solidFill>
                  <a:srgbClr val="A6B727"/>
                </a:solidFill>
              </a:rPr>
              <a:t>Creating </a:t>
            </a:r>
            <a:r>
              <a:rPr lang="en-US" dirty="0">
                <a:solidFill>
                  <a:srgbClr val="A6B727"/>
                </a:solidFill>
              </a:rPr>
              <a:t>economic opportunities for a more viable </a:t>
            </a:r>
            <a:r>
              <a:rPr lang="en-US" dirty="0" smtClean="0">
                <a:solidFill>
                  <a:srgbClr val="A6B727"/>
                </a:solidFill>
              </a:rPr>
              <a:t>future</a:t>
            </a:r>
            <a:endParaRPr lang="en-US" dirty="0">
              <a:solidFill>
                <a:srgbClr val="A6B727"/>
              </a:solidFill>
            </a:endParaRPr>
          </a:p>
        </p:txBody>
      </p:sp>
      <p:sp>
        <p:nvSpPr>
          <p:cNvPr id="26" name="Rectangle 25">
            <a:extLst>
              <a:ext uri="{FF2B5EF4-FFF2-40B4-BE49-F238E27FC236}">
                <a16:creationId xmlns="" xmlns:a16="http://schemas.microsoft.com/office/drawing/2014/main" id="{FCF82941-5589-49BF-B6B1-76122B2D0EA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28600" y="243840"/>
            <a:ext cx="1172464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3941411"/>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Status xmlns="71af3243-3dd4-4a8d-8c0d-dd76da1f02a5">Not started</Statu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b385d60f68dd989dca1fdc827799d85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911b479caf7b199da365455750e457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557C456-CC1D-4991-B397-26B0CCF834E5}">
  <ds:schemaRefs>
    <ds:schemaRef ds:uri="http://schemas.openxmlformats.org/package/2006/metadata/core-properties"/>
    <ds:schemaRef ds:uri="http://schemas.microsoft.com/office/2006/documentManagement/types"/>
    <ds:schemaRef ds:uri="71af3243-3dd4-4a8d-8c0d-dd76da1f02a5"/>
    <ds:schemaRef ds:uri="http://purl.org/dc/dcmitype/"/>
    <ds:schemaRef ds:uri="http://schemas.microsoft.com/office/infopath/2007/PartnerControls"/>
    <ds:schemaRef ds:uri="http://purl.org/dc/elements/1.1/"/>
    <ds:schemaRef ds:uri="16c05727-aa75-4e4a-9b5f-8a80a1165891"/>
    <ds:schemaRef ds:uri="http://schemas.microsoft.com/office/2006/metadata/properties"/>
    <ds:schemaRef ds:uri="http://www.w3.org/XML/1998/namespace"/>
    <ds:schemaRef ds:uri="http://purl.org/dc/terms/"/>
  </ds:schemaRefs>
</ds:datastoreItem>
</file>

<file path=customXml/itemProps2.xml><?xml version="1.0" encoding="utf-8"?>
<ds:datastoreItem xmlns:ds="http://schemas.openxmlformats.org/officeDocument/2006/customXml" ds:itemID="{130FAE8E-18A7-4D4B-B1D5-F068BB36F4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5AD055F-6A08-4727-8DB8-D3FD1D1AA77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Tourism design</Template>
  <TotalTime>0</TotalTime>
  <Words>1338</Words>
  <Application>Microsoft Office PowerPoint</Application>
  <PresentationFormat>Widescreen</PresentationFormat>
  <Paragraphs>160</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Baskerville Old Face</vt:lpstr>
      <vt:lpstr>Calibri</vt:lpstr>
      <vt:lpstr>Corbel</vt:lpstr>
      <vt:lpstr>Wingdings</vt:lpstr>
      <vt:lpstr>Basis</vt:lpstr>
      <vt:lpstr>Integrated Dimension in Sustainable Tourism Management</vt:lpstr>
      <vt:lpstr>Three Dimension of Sustainable Tourism</vt:lpstr>
      <vt:lpstr>w</vt:lpstr>
      <vt:lpstr>               Environmental Dimension</vt:lpstr>
      <vt:lpstr>               More sustainable approach</vt:lpstr>
      <vt:lpstr>              Economic Dimension </vt:lpstr>
      <vt:lpstr>              Economic Dimension </vt:lpstr>
      <vt:lpstr>Benefits and cost of Economic Dimension You</vt:lpstr>
      <vt:lpstr>Thank More economically viable </vt:lpstr>
      <vt:lpstr>Social Dimension</vt:lpstr>
      <vt:lpstr> Scope of Social Dimension</vt:lpstr>
      <vt:lpstr>The Tourist k You</vt:lpstr>
      <vt:lpstr>Foreign Tour Operator You</vt:lpstr>
      <vt:lpstr>Destination Government You</vt:lpstr>
      <vt:lpstr>Local Tourism Industry</vt:lpstr>
      <vt:lpstr>Host Community </vt:lpstr>
      <vt:lpstr>Potential Impact in host communities</vt:lpstr>
      <vt:lpstr>Potential Impact in host communities</vt:lpstr>
      <vt:lpstr>Potential Impact in host communities</vt:lpstr>
      <vt:lpstr>Towards socially equitable </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2024-08-12T07:54:33Z</dcterms:created>
  <dcterms:modified xsi:type="dcterms:W3CDTF">2024-08-16T09:52:03Z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